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60" r:id="rId2"/>
    <p:sldId id="312" r:id="rId3"/>
    <p:sldId id="310" r:id="rId4"/>
    <p:sldId id="380" r:id="rId5"/>
    <p:sldId id="309" r:id="rId6"/>
    <p:sldId id="361" r:id="rId7"/>
    <p:sldId id="362" r:id="rId8"/>
    <p:sldId id="314" r:id="rId9"/>
    <p:sldId id="315" r:id="rId10"/>
    <p:sldId id="316" r:id="rId11"/>
    <p:sldId id="363" r:id="rId12"/>
    <p:sldId id="364" r:id="rId13"/>
    <p:sldId id="365" r:id="rId14"/>
    <p:sldId id="366" r:id="rId15"/>
    <p:sldId id="318" r:id="rId16"/>
    <p:sldId id="319" r:id="rId17"/>
    <p:sldId id="321" r:id="rId18"/>
    <p:sldId id="322" r:id="rId19"/>
    <p:sldId id="323" r:id="rId20"/>
    <p:sldId id="324" r:id="rId21"/>
    <p:sldId id="325" r:id="rId22"/>
    <p:sldId id="326" r:id="rId23"/>
    <p:sldId id="327" r:id="rId24"/>
    <p:sldId id="329" r:id="rId25"/>
    <p:sldId id="330" r:id="rId26"/>
    <p:sldId id="331" r:id="rId27"/>
    <p:sldId id="379" r:id="rId28"/>
    <p:sldId id="334" r:id="rId29"/>
    <p:sldId id="335" r:id="rId30"/>
    <p:sldId id="336" r:id="rId31"/>
    <p:sldId id="337" r:id="rId32"/>
    <p:sldId id="338" r:id="rId33"/>
    <p:sldId id="348" r:id="rId34"/>
    <p:sldId id="345" r:id="rId35"/>
    <p:sldId id="353" r:id="rId36"/>
    <p:sldId id="349" r:id="rId37"/>
    <p:sldId id="346" r:id="rId38"/>
    <p:sldId id="358" r:id="rId39"/>
    <p:sldId id="359" r:id="rId40"/>
    <p:sldId id="339" r:id="rId41"/>
    <p:sldId id="340" r:id="rId42"/>
    <p:sldId id="344" r:id="rId43"/>
    <p:sldId id="381" r:id="rId44"/>
    <p:sldId id="369" r:id="rId45"/>
    <p:sldId id="383" r:id="rId46"/>
    <p:sldId id="370" r:id="rId47"/>
    <p:sldId id="384" r:id="rId48"/>
    <p:sldId id="372" r:id="rId49"/>
    <p:sldId id="378" r:id="rId50"/>
    <p:sldId id="375" r:id="rId51"/>
    <p:sldId id="376" r:id="rId52"/>
    <p:sldId id="377" r:id="rId53"/>
    <p:sldId id="382" r:id="rId54"/>
    <p:sldId id="354" r:id="rId55"/>
    <p:sldId id="355" r:id="rId56"/>
    <p:sldId id="356" r:id="rId57"/>
    <p:sldId id="38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16" autoAdjust="0"/>
  </p:normalViewPr>
  <p:slideViewPr>
    <p:cSldViewPr>
      <p:cViewPr>
        <p:scale>
          <a:sx n="72" d="100"/>
          <a:sy n="72" d="100"/>
        </p:scale>
        <p:origin x="-1326" y="-72"/>
      </p:cViewPr>
      <p:guideLst>
        <p:guide orient="horz" pos="2160"/>
        <p:guide pos="2880"/>
      </p:guideLst>
    </p:cSldViewPr>
  </p:slideViewPr>
  <p:notesTextViewPr>
    <p:cViewPr>
      <p:scale>
        <a:sx n="1" d="1"/>
        <a:sy n="1" d="1"/>
      </p:scale>
      <p:origin x="0" y="0"/>
    </p:cViewPr>
  </p:notesTextViewPr>
  <p:sorterViewPr>
    <p:cViewPr>
      <p:scale>
        <a:sx n="150" d="100"/>
        <a:sy n="150" d="100"/>
      </p:scale>
      <p:origin x="0" y="316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69EA0-874F-4CDB-82DF-A0E6ECE75E95}" type="datetimeFigureOut">
              <a:rPr lang="en-GB" smtClean="0"/>
              <a:t>05/11/2014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9B043-CA0B-490A-BB03-C58DBC105B56}" type="slidenum">
              <a:rPr lang="en-GB" smtClean="0"/>
              <a:t>‹#›</a:t>
            </a:fld>
            <a:endParaRPr lang="en-GB"/>
          </a:p>
        </p:txBody>
      </p:sp>
    </p:spTree>
    <p:extLst>
      <p:ext uri="{BB962C8B-B14F-4D97-AF65-F5344CB8AC3E}">
        <p14:creationId xmlns:p14="http://schemas.microsoft.com/office/powerpoint/2010/main" val="4023867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1</a:t>
            </a:fld>
            <a:endParaRPr lang="en-GB"/>
          </a:p>
        </p:txBody>
      </p:sp>
    </p:spTree>
    <p:extLst>
      <p:ext uri="{BB962C8B-B14F-4D97-AF65-F5344CB8AC3E}">
        <p14:creationId xmlns:p14="http://schemas.microsoft.com/office/powerpoint/2010/main" val="308563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slide – in fact IBS university ran 8 student programmes</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23</a:t>
            </a:fld>
            <a:endParaRPr lang="en-GB"/>
          </a:p>
        </p:txBody>
      </p:sp>
    </p:spTree>
    <p:extLst>
      <p:ext uri="{BB962C8B-B14F-4D97-AF65-F5344CB8AC3E}">
        <p14:creationId xmlns:p14="http://schemas.microsoft.com/office/powerpoint/2010/main" val="4229436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Allow time for delegates to read.</a:t>
            </a:r>
            <a:r>
              <a:rPr lang="en-GB" baseline="0" dirty="0" smtClean="0"/>
              <a:t> A major strength of the programme was it wasn’t just focussing on job hunting techniques – which is often the case today. All these programmes were evaluated both before the course (in terms of student expectation) &amp; following the course (in terms of whether these expectations had been met &amp; what had worked well &amp; what hadn’t). Generally the feedback was very positive – although some students struggled with the theoretical elements.</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24</a:t>
            </a:fld>
            <a:endParaRPr lang="en-GB"/>
          </a:p>
        </p:txBody>
      </p:sp>
    </p:spTree>
    <p:extLst>
      <p:ext uri="{BB962C8B-B14F-4D97-AF65-F5344CB8AC3E}">
        <p14:creationId xmlns:p14="http://schemas.microsoft.com/office/powerpoint/2010/main" val="3692499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Allow time for delegates to read slide. 30 hrs – are 15 - 3 hour sessions</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25</a:t>
            </a:fld>
            <a:endParaRPr lang="en-GB"/>
          </a:p>
        </p:txBody>
      </p:sp>
    </p:spTree>
    <p:extLst>
      <p:ext uri="{BB962C8B-B14F-4D97-AF65-F5344CB8AC3E}">
        <p14:creationId xmlns:p14="http://schemas.microsoft.com/office/powerpoint/2010/main" val="2254505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a:t>
            </a:r>
            <a:r>
              <a:rPr lang="en-GB" baseline="0" dirty="0" smtClean="0"/>
              <a:t> you want</a:t>
            </a:r>
            <a:r>
              <a:rPr lang="en-GB" dirty="0" smtClean="0"/>
              <a:t> more</a:t>
            </a:r>
            <a:r>
              <a:rPr lang="en-GB" baseline="0" dirty="0" smtClean="0"/>
              <a:t> information on</a:t>
            </a:r>
            <a:r>
              <a:rPr lang="en-GB" dirty="0" smtClean="0"/>
              <a:t> elements under each topic –</a:t>
            </a:r>
            <a:r>
              <a:rPr lang="en-GB" baseline="0" dirty="0" smtClean="0"/>
              <a:t> we can provide this</a:t>
            </a:r>
            <a:r>
              <a:rPr lang="en-GB" dirty="0" smtClean="0"/>
              <a:t>. Explain research task. This involved desk based research on a chosen career field &amp; informational interview with a person working in a job the student is interested in. The criteria for conducting the research is in Student</a:t>
            </a:r>
            <a:r>
              <a:rPr lang="en-GB" baseline="0" dirty="0" smtClean="0"/>
              <a:t> Career Management Guide. Will explain more under assessment. </a:t>
            </a:r>
            <a:r>
              <a:rPr lang="en-GB" dirty="0" smtClean="0"/>
              <a:t>It is interesting to note that the course topics covered under this career management course is much broader than would normally be covered in the UK.  For example personal resource management covers resources needed for career </a:t>
            </a:r>
            <a:r>
              <a:rPr lang="en-GB" dirty="0" err="1" smtClean="0"/>
              <a:t>eg</a:t>
            </a:r>
            <a:r>
              <a:rPr lang="en-GB" dirty="0" smtClean="0"/>
              <a:t> money, time, social</a:t>
            </a:r>
            <a:r>
              <a:rPr lang="en-GB" baseline="0" dirty="0" smtClean="0"/>
              <a:t> network, health, lifestyle etc. Likewise ‘being successful at work’ covers expectations from new job, understanding organizational culture, work/life balance etc.</a:t>
            </a:r>
            <a:endParaRPr lang="en-GB" dirty="0" smtClean="0"/>
          </a:p>
          <a:p>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26</a:t>
            </a:fld>
            <a:endParaRPr lang="en-GB"/>
          </a:p>
        </p:txBody>
      </p:sp>
    </p:spTree>
    <p:extLst>
      <p:ext uri="{BB962C8B-B14F-4D97-AF65-F5344CB8AC3E}">
        <p14:creationId xmlns:p14="http://schemas.microsoft.com/office/powerpoint/2010/main" val="2580366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Believe it or not we had a very lively discussion on how to assess the course which is why we opted for 2 versions. David </a:t>
            </a:r>
            <a:r>
              <a:rPr lang="en-GB" dirty="0" err="1" smtClean="0"/>
              <a:t>Stanbury</a:t>
            </a:r>
            <a:r>
              <a:rPr lang="en-GB" dirty="0" smtClean="0"/>
              <a:t> &amp; I were very much in favour of version A.</a:t>
            </a:r>
            <a:r>
              <a:rPr lang="en-GB" baseline="0" dirty="0" smtClean="0"/>
              <a:t> Mainly because we thought the value was in the student actively embracing the ideas presented in the course &amp; too much emphasis on your pass mark would detract from this. Version B may be more appropriate if the course is to form an accredited element of a degree course. </a:t>
            </a:r>
            <a:r>
              <a:rPr lang="en-GB" dirty="0" smtClean="0"/>
              <a:t>The course</a:t>
            </a:r>
            <a:r>
              <a:rPr lang="en-GB" baseline="0" dirty="0" smtClean="0"/>
              <a:t> work requirement is the same for both the criteria for assessment is different for the 2 versions. You can also see the different elements of the course work are weighted.  1. a presentation of the sector &amp; an analysis of the current state of the labour market in this sector &amp; future trends. Interviewee’s job role &amp; work environment. Interviewee’s career story &amp; identifying things such as transferable skills &amp; how this has influenced student career development plan. An analysis of how an appropriate career development theory could be applied to interviewee’s progress in career. Impact this research has had on own approach to career planning. 2. CV, letter of application, reflection statement on mock interview. 3. To write own career development plan – can give details later if requested.</a:t>
            </a:r>
            <a:endParaRPr lang="en-GB" dirty="0" smtClean="0"/>
          </a:p>
          <a:p>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27</a:t>
            </a:fld>
            <a:endParaRPr lang="en-GB"/>
          </a:p>
        </p:txBody>
      </p:sp>
    </p:spTree>
    <p:extLst>
      <p:ext uri="{BB962C8B-B14F-4D97-AF65-F5344CB8AC3E}">
        <p14:creationId xmlns:p14="http://schemas.microsoft.com/office/powerpoint/2010/main" val="2060369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 1 essentially takes trainees</a:t>
            </a:r>
            <a:r>
              <a:rPr lang="en-GB" baseline="0" dirty="0" smtClean="0"/>
              <a:t> through each lecture of the student programme to demonstrate how to teach it with the opportunity for delegates to try out the student exercises. The staff who participated in this training were all experienced HE lecturers most with only a limited, if any, background in careers. About 15 staff participated in this training representing all the Georgian project partner institutions.</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28</a:t>
            </a:fld>
            <a:endParaRPr lang="en-GB"/>
          </a:p>
        </p:txBody>
      </p:sp>
    </p:spTree>
    <p:extLst>
      <p:ext uri="{BB962C8B-B14F-4D97-AF65-F5344CB8AC3E}">
        <p14:creationId xmlns:p14="http://schemas.microsoft.com/office/powerpoint/2010/main" val="2374533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strong theoretical basis to the programme but with a very practical</a:t>
            </a:r>
            <a:r>
              <a:rPr lang="en-GB" baseline="0" dirty="0" smtClean="0"/>
              <a:t> application. It was a challenge to combine the two. Again the programme was evaluated and feedback was generally very positive. Delegates would have liked the training to have been longer.  The elements they struggled most with was the theoretical concepts.</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29</a:t>
            </a:fld>
            <a:endParaRPr lang="en-GB"/>
          </a:p>
        </p:txBody>
      </p:sp>
    </p:spTree>
    <p:extLst>
      <p:ext uri="{BB962C8B-B14F-4D97-AF65-F5344CB8AC3E}">
        <p14:creationId xmlns:p14="http://schemas.microsoft.com/office/powerpoint/2010/main" val="1783010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was a gap of about 5</a:t>
            </a:r>
            <a:r>
              <a:rPr lang="en-GB" baseline="0" dirty="0" smtClean="0"/>
              <a:t> </a:t>
            </a:r>
            <a:r>
              <a:rPr lang="en-GB" dirty="0" smtClean="0"/>
              <a:t>weeks between part 1</a:t>
            </a:r>
            <a:r>
              <a:rPr lang="en-GB" baseline="0" dirty="0" smtClean="0"/>
              <a:t> of the staff training &amp; part 2. Part 2 was an opportunity for delegates to reflect on part 1 &amp; then put into practice what they had learnt such as devising a course plan &amp; trying out various career education tools as they applied to the course. </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30</a:t>
            </a:fld>
            <a:endParaRPr lang="en-GB"/>
          </a:p>
        </p:txBody>
      </p:sp>
    </p:spTree>
    <p:extLst>
      <p:ext uri="{BB962C8B-B14F-4D97-AF65-F5344CB8AC3E}">
        <p14:creationId xmlns:p14="http://schemas.microsoft.com/office/powerpoint/2010/main" val="3221077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Delegates participating</a:t>
            </a:r>
            <a:r>
              <a:rPr lang="en-GB" baseline="0" dirty="0" smtClean="0"/>
              <a:t> in this training often had very little understanding of careers work in its broadest sense. It was a 2 day </a:t>
            </a:r>
            <a:r>
              <a:rPr lang="en-GB" baseline="0" dirty="0" err="1" smtClean="0"/>
              <a:t>wprkshop</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31</a:t>
            </a:fld>
            <a:endParaRPr lang="en-GB"/>
          </a:p>
        </p:txBody>
      </p:sp>
    </p:spTree>
    <p:extLst>
      <p:ext uri="{BB962C8B-B14F-4D97-AF65-F5344CB8AC3E}">
        <p14:creationId xmlns:p14="http://schemas.microsoft.com/office/powerpoint/2010/main" val="1297832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example working with employers covered marketing</a:t>
            </a:r>
            <a:r>
              <a:rPr lang="en-GB" baseline="0" dirty="0" smtClean="0"/>
              <a:t> &amp; running events such as job fairs, self-employment, job seeking &amp; mentoring workshops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32</a:t>
            </a:fld>
            <a:endParaRPr lang="en-GB"/>
          </a:p>
        </p:txBody>
      </p:sp>
    </p:spTree>
    <p:extLst>
      <p:ext uri="{BB962C8B-B14F-4D97-AF65-F5344CB8AC3E}">
        <p14:creationId xmlns:p14="http://schemas.microsoft.com/office/powerpoint/2010/main" val="114914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main reason for the lower sum to fund the project was the rejection of ‘software’ requirements. The majority of the costs were for staffing &amp; travelling but also some equipment, books &amp; printing, publishing costs. The project involved 24 ‘mobility's’ – so there was a lot of travelling and meetings held in all the partner institutions. 3 colleagues (EU Experts) attended all 24 mobility's. Martin &amp; I sometimes prepared</a:t>
            </a:r>
            <a:r>
              <a:rPr lang="en-GB" baseline="0" dirty="0" smtClean="0"/>
              <a:t> online </a:t>
            </a:r>
            <a:r>
              <a:rPr lang="en-GB" baseline="0" dirty="0" err="1" smtClean="0"/>
              <a:t>powerpoint</a:t>
            </a:r>
            <a:r>
              <a:rPr lang="en-GB" baseline="0" dirty="0" smtClean="0"/>
              <a:t>  presentations for the meetings to reduce the travelling. Although a representative of the University of Essex was in attendance at most project meetings.</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15</a:t>
            </a:fld>
            <a:endParaRPr lang="en-GB"/>
          </a:p>
        </p:txBody>
      </p:sp>
    </p:spTree>
    <p:extLst>
      <p:ext uri="{BB962C8B-B14F-4D97-AF65-F5344CB8AC3E}">
        <p14:creationId xmlns:p14="http://schemas.microsoft.com/office/powerpoint/2010/main" val="76355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must admit I found writing the chapters for the Student &amp; Staff Guides the most stressful part of the project but at the same time satisfying once the job was completed. You had to agree what to include &amp; how to go about this with all ‘EU experts’, consult all Georgian partners &amp; then negotiate with the external assessor the style &amp; content of what you had written &amp; after the 27</a:t>
            </a:r>
            <a:r>
              <a:rPr lang="en-GB" baseline="30000" dirty="0" smtClean="0"/>
              <a:t>th</a:t>
            </a:r>
            <a:r>
              <a:rPr lang="en-GB" baseline="0" dirty="0" smtClean="0"/>
              <a:t> version or whatever you gave up the will to live! I did find Martin a big help in this process as you did go through periods of self doubt &amp; wondered if what you were writing was complete rubbish. It was good to have a colleague saying no that’s OK but perhaps tweak that bit. As I was writing the section on the ‘world of work’ I found this a real challenge as there is not a lot of published information on this in English as it relates to Georgia &amp; the government statistical information on topics such as the labour </a:t>
            </a:r>
            <a:r>
              <a:rPr lang="en-GB" baseline="0" dirty="0" err="1" smtClean="0"/>
              <a:t>mk</a:t>
            </a:r>
            <a:r>
              <a:rPr lang="en-GB" baseline="0" dirty="0" smtClean="0"/>
              <a:t> were very patchy.</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33</a:t>
            </a:fld>
            <a:endParaRPr lang="en-GB"/>
          </a:p>
        </p:txBody>
      </p:sp>
    </p:spTree>
    <p:extLst>
      <p:ext uri="{BB962C8B-B14F-4D97-AF65-F5344CB8AC3E}">
        <p14:creationId xmlns:p14="http://schemas.microsoft.com/office/powerpoint/2010/main" val="1906354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contents of guide. Essentially</a:t>
            </a:r>
            <a:r>
              <a:rPr lang="en-GB" baseline="0" dirty="0" smtClean="0"/>
              <a:t> reflecting the structure of the career management course. Give details on elements of 3. as an example. So for </a:t>
            </a:r>
            <a:r>
              <a:rPr lang="en-GB" baseline="0" dirty="0" err="1" smtClean="0"/>
              <a:t>eg</a:t>
            </a:r>
            <a:r>
              <a:rPr lang="en-GB" baseline="0" dirty="0" smtClean="0"/>
              <a:t> World of Work included; graduate labour </a:t>
            </a:r>
            <a:r>
              <a:rPr lang="en-GB" baseline="0" dirty="0" err="1" smtClean="0"/>
              <a:t>mk</a:t>
            </a:r>
            <a:r>
              <a:rPr lang="en-GB" baseline="0" dirty="0" smtClean="0"/>
              <a:t> such as how to use labour </a:t>
            </a:r>
            <a:r>
              <a:rPr lang="en-GB" baseline="0" dirty="0" err="1" smtClean="0"/>
              <a:t>mk</a:t>
            </a:r>
            <a:r>
              <a:rPr lang="en-GB" baseline="0" dirty="0" smtClean="0"/>
              <a:t> information, researching occupational sectors &amp; factors affecting changes in the labour mk. Plus examining career options with your degree, the hidden job </a:t>
            </a:r>
            <a:r>
              <a:rPr lang="en-GB" baseline="0" dirty="0" err="1" smtClean="0"/>
              <a:t>mk</a:t>
            </a:r>
            <a:r>
              <a:rPr lang="en-GB" baseline="0" dirty="0" smtClean="0"/>
              <a:t> &amp; ways of exploring this, forms of employment such as self employment &amp; portfolio working.</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34</a:t>
            </a:fld>
            <a:endParaRPr lang="en-GB"/>
          </a:p>
        </p:txBody>
      </p:sp>
    </p:spTree>
    <p:extLst>
      <p:ext uri="{BB962C8B-B14F-4D97-AF65-F5344CB8AC3E}">
        <p14:creationId xmlns:p14="http://schemas.microsoft.com/office/powerpoint/2010/main" val="3162621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 example of a student exercise from ‘Exploring the world of work’</a:t>
            </a:r>
            <a:r>
              <a:rPr lang="en-GB" baseline="0" dirty="0" smtClean="0"/>
              <a:t> &amp; how the labour </a:t>
            </a:r>
            <a:r>
              <a:rPr lang="en-GB" baseline="0" dirty="0" err="1" smtClean="0"/>
              <a:t>mk</a:t>
            </a:r>
            <a:r>
              <a:rPr lang="en-GB" baseline="0" dirty="0" smtClean="0"/>
              <a:t> is changing. Students work in small groups &amp; are asked if the jobs in the picture are positioned in the right place if not why not? What 2 additional jobs – which have emerged in last 5 years - would they put in the new &amp; growing section &amp; what 2 additional jobs would they put in the old &amp; declining – which have declined or disappeared in last 5 years &amp; why. Then shown ‘you tube’ video – top 10 jobs didn’t exist 10 years ago.</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35</a:t>
            </a:fld>
            <a:endParaRPr lang="en-GB"/>
          </a:p>
        </p:txBody>
      </p:sp>
    </p:spTree>
    <p:extLst>
      <p:ext uri="{BB962C8B-B14F-4D97-AF65-F5344CB8AC3E}">
        <p14:creationId xmlns:p14="http://schemas.microsoft.com/office/powerpoint/2010/main" val="2604950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36</a:t>
            </a:fld>
            <a:endParaRPr lang="en-GB"/>
          </a:p>
        </p:txBody>
      </p:sp>
    </p:spTree>
    <p:extLst>
      <p:ext uri="{BB962C8B-B14F-4D97-AF65-F5344CB8AC3E}">
        <p14:creationId xmlns:p14="http://schemas.microsoft.com/office/powerpoint/2010/main" val="1341822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Explain that by far the biggest section is ‘Delivering the course’ – covers all topics in the student career management course &amp;</a:t>
            </a:r>
            <a:r>
              <a:rPr lang="en-GB" baseline="0" dirty="0" smtClean="0"/>
              <a:t> sections such as an outline lecture plan for each topic. Briefly describe chapters. </a:t>
            </a:r>
            <a:r>
              <a:rPr lang="en-GB" dirty="0" smtClean="0"/>
              <a:t>Explain that ‘After</a:t>
            </a:r>
            <a:r>
              <a:rPr lang="en-GB" baseline="0" dirty="0" smtClean="0"/>
              <a:t> the course’ covers evaluation &amp; factors to take into account when adapting the course to the specific needs of your university</a:t>
            </a:r>
            <a:endParaRPr lang="en-GB" dirty="0" smtClean="0"/>
          </a:p>
          <a:p>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37</a:t>
            </a:fld>
            <a:endParaRPr lang="en-GB"/>
          </a:p>
        </p:txBody>
      </p:sp>
    </p:spTree>
    <p:extLst>
      <p:ext uri="{BB962C8B-B14F-4D97-AF65-F5344CB8AC3E}">
        <p14:creationId xmlns:p14="http://schemas.microsoft.com/office/powerpoint/2010/main" val="814480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snap shot of a lesson plan on ‘Researching &amp; exploring career options’ &amp; is showing the topics that need to be covered.</a:t>
            </a:r>
            <a:r>
              <a:rPr lang="en-GB" baseline="0" dirty="0" smtClean="0"/>
              <a:t> I was responsible for writing this &amp; Martin covered self awareness &amp; learning opportunities.</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38</a:t>
            </a:fld>
            <a:endParaRPr lang="en-GB"/>
          </a:p>
        </p:txBody>
      </p:sp>
    </p:spTree>
    <p:extLst>
      <p:ext uri="{BB962C8B-B14F-4D97-AF65-F5344CB8AC3E}">
        <p14:creationId xmlns:p14="http://schemas.microsoft.com/office/powerpoint/2010/main" val="3495064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part of an explanation of how to deliver the session related to the graduate labour market</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39</a:t>
            </a:fld>
            <a:endParaRPr lang="en-GB"/>
          </a:p>
        </p:txBody>
      </p:sp>
    </p:spTree>
    <p:extLst>
      <p:ext uri="{BB962C8B-B14F-4D97-AF65-F5344CB8AC3E}">
        <p14:creationId xmlns:p14="http://schemas.microsoft.com/office/powerpoint/2010/main" val="1058810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possible click on national careers website &amp; show resource – not there at the moment but meant to be there under ‘resources’.</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40</a:t>
            </a:fld>
            <a:endParaRPr lang="en-GB"/>
          </a:p>
        </p:txBody>
      </p:sp>
    </p:spTree>
    <p:extLst>
      <p:ext uri="{BB962C8B-B14F-4D97-AF65-F5344CB8AC3E}">
        <p14:creationId xmlns:p14="http://schemas.microsoft.com/office/powerpoint/2010/main" val="1076736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little bit like Matrix – if anyone is interested in what elements make up the different sections we can show you some more detail later or you can visit the national Georgian Careers website. For example leadership &amp; management covers aspects such as how to write a mission statement &amp; develop vision in the context of careers &amp; is aimed at institutional leaders as well as those who will be running careers units. One of the successes of the project is the ‘buy in’ from government departments such as education – helped by the national TV media coverage at least 2 of the project meetings in Georgia. So hopefully these guidelines will be adopted across all Georgian HEI’s. </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41</a:t>
            </a:fld>
            <a:endParaRPr lang="en-GB"/>
          </a:p>
        </p:txBody>
      </p:sp>
    </p:spTree>
    <p:extLst>
      <p:ext uri="{BB962C8B-B14F-4D97-AF65-F5344CB8AC3E}">
        <p14:creationId xmlns:p14="http://schemas.microsoft.com/office/powerpoint/2010/main" val="2338690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Includes profiles of partner institutions &amp;</a:t>
            </a:r>
            <a:r>
              <a:rPr lang="en-GB" baseline="0" dirty="0" smtClean="0"/>
              <a:t> is open to all Georgian HEI’s who have some form of careers centre. An embryonic version of Graduate Prospects? Click on website &amp; do a mini tour – choose a university </a:t>
            </a:r>
            <a:r>
              <a:rPr lang="en-GB" baseline="0" dirty="0" err="1" smtClean="0"/>
              <a:t>eg</a:t>
            </a:r>
            <a:r>
              <a:rPr lang="en-GB" baseline="0" dirty="0" smtClean="0"/>
              <a:t> University of Georgia &amp; click on various options such as resources, events etc.</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42</a:t>
            </a:fld>
            <a:endParaRPr lang="en-GB"/>
          </a:p>
        </p:txBody>
      </p:sp>
    </p:spTree>
    <p:extLst>
      <p:ext uri="{BB962C8B-B14F-4D97-AF65-F5344CB8AC3E}">
        <p14:creationId xmlns:p14="http://schemas.microsoft.com/office/powerpoint/2010/main" val="371119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work was divided into work packages which covered all</a:t>
            </a:r>
            <a:r>
              <a:rPr lang="en-GB" baseline="0" dirty="0" smtClean="0"/>
              <a:t> of these tasks plus other aspects such as the evaluation of some of these outcomes &amp; research into other aspects such as the views of employers, students &amp; university staff on graduate employability. Martin will cover these aspects later. </a:t>
            </a:r>
            <a:r>
              <a:rPr lang="en-GB" dirty="0" smtClean="0"/>
              <a:t>We will now look at each of these outcomes individually. We don’t have time to discuss these in detail –</a:t>
            </a:r>
            <a:r>
              <a:rPr lang="en-GB" baseline="0" dirty="0" smtClean="0"/>
              <a:t> s</a:t>
            </a:r>
            <a:r>
              <a:rPr lang="en-GB" dirty="0" smtClean="0"/>
              <a:t>o this is just a flavour of what the main outcomes of the project were. But you can ask us questions following the presentation</a:t>
            </a:r>
            <a:r>
              <a:rPr lang="en-GB" baseline="0" dirty="0" smtClean="0"/>
              <a:t> &amp; we can forward the presentation to you following the session today when we can answer your queries by email. </a:t>
            </a:r>
            <a:endParaRPr lang="en-GB" dirty="0" smtClean="0"/>
          </a:p>
          <a:p>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16</a:t>
            </a:fld>
            <a:endParaRPr lang="en-GB"/>
          </a:p>
        </p:txBody>
      </p:sp>
    </p:spTree>
    <p:extLst>
      <p:ext uri="{BB962C8B-B14F-4D97-AF65-F5344CB8AC3E}">
        <p14:creationId xmlns:p14="http://schemas.microsoft.com/office/powerpoint/2010/main" val="3959538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embryonic</a:t>
            </a:r>
            <a:r>
              <a:rPr lang="en-GB" baseline="0" dirty="0" smtClean="0"/>
              <a:t> AGCAS? Georgian colleagues were taken to University College London for a visit &amp; a member of the AGCAS Board explained how AGCAS works.</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50</a:t>
            </a:fld>
            <a:endParaRPr lang="en-GB"/>
          </a:p>
        </p:txBody>
      </p:sp>
    </p:spTree>
    <p:extLst>
      <p:ext uri="{BB962C8B-B14F-4D97-AF65-F5344CB8AC3E}">
        <p14:creationId xmlns:p14="http://schemas.microsoft.com/office/powerpoint/2010/main" val="568710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Inevitably there are some political tensions in setting this up – particularly as there is little previous history of HEI’s working together on such initiatives. The development of the national careers website could provide a focus for this partnership – particularly</a:t>
            </a:r>
            <a:r>
              <a:rPr lang="en-GB" baseline="0" dirty="0" smtClean="0"/>
              <a:t> as this seems to have government backing.</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52</a:t>
            </a:fld>
            <a:endParaRPr lang="en-GB"/>
          </a:p>
        </p:txBody>
      </p:sp>
    </p:spTree>
    <p:extLst>
      <p:ext uri="{BB962C8B-B14F-4D97-AF65-F5344CB8AC3E}">
        <p14:creationId xmlns:p14="http://schemas.microsoft.com/office/powerpoint/2010/main" val="1202843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Food is often</a:t>
            </a:r>
            <a:r>
              <a:rPr lang="en-GB" baseline="0" dirty="0" smtClean="0"/>
              <a:t> served like a giant tapas with lots of different dishes to sample &amp; then new dishes are brought to the table. Clean plates regularly replace the one you have just used to eat </a:t>
            </a:r>
            <a:r>
              <a:rPr lang="en-GB" dirty="0" smtClean="0"/>
              <a:t>- </a:t>
            </a:r>
            <a:r>
              <a:rPr lang="en-GB" dirty="0" err="1" smtClean="0"/>
              <a:t>Khachapuri</a:t>
            </a:r>
            <a:r>
              <a:rPr lang="en-GB" dirty="0" smtClean="0"/>
              <a:t> – cheese filled bread, middle pot – </a:t>
            </a:r>
            <a:r>
              <a:rPr lang="en-GB" dirty="0" err="1" smtClean="0"/>
              <a:t>Lobio</a:t>
            </a:r>
            <a:r>
              <a:rPr lang="en-GB" dirty="0" smtClean="0"/>
              <a:t> - red bean soup, next bottom far left – </a:t>
            </a:r>
            <a:r>
              <a:rPr lang="en-GB" dirty="0" err="1" smtClean="0"/>
              <a:t>Churchkhela</a:t>
            </a:r>
            <a:r>
              <a:rPr lang="en-GB" dirty="0" smtClean="0"/>
              <a:t> – looks like a candle stick but is quite sweet</a:t>
            </a:r>
            <a:r>
              <a:rPr lang="en-GB" baseline="0" dirty="0" smtClean="0"/>
              <a:t>. It is made by repeatedly dipping a long string of nuts into concentrated </a:t>
            </a:r>
            <a:r>
              <a:rPr lang="en-GB" baseline="0" dirty="0" err="1" smtClean="0"/>
              <a:t>grapejuice</a:t>
            </a:r>
            <a:r>
              <a:rPr lang="en-GB" baseline="0" dirty="0" smtClean="0"/>
              <a:t>.</a:t>
            </a:r>
            <a:r>
              <a:rPr lang="en-GB" dirty="0" smtClean="0"/>
              <a:t> W</a:t>
            </a:r>
            <a:r>
              <a:rPr lang="en-GB" smtClean="0"/>
              <a:t>alnuts</a:t>
            </a:r>
            <a:r>
              <a:rPr lang="en-GB" baseline="0" smtClean="0"/>
              <a:t> </a:t>
            </a:r>
            <a:r>
              <a:rPr lang="en-GB" baseline="0" dirty="0" smtClean="0"/>
              <a:t>are part of so many Georgian dishes – including </a:t>
            </a:r>
            <a:r>
              <a:rPr lang="en-GB" baseline="0" dirty="0" err="1" smtClean="0"/>
              <a:t>Bazha</a:t>
            </a:r>
            <a:r>
              <a:rPr lang="en-GB" baseline="0" dirty="0" smtClean="0"/>
              <a:t> – delicious thin walnut sauce, finally </a:t>
            </a:r>
            <a:r>
              <a:rPr lang="en-GB" baseline="0" dirty="0" err="1" smtClean="0"/>
              <a:t>Khinkali</a:t>
            </a:r>
            <a:r>
              <a:rPr lang="en-GB" baseline="0" dirty="0" smtClean="0"/>
              <a:t> – dumplings stuffed with juicy beef or pork or onions &amp; spices or mushrooms – notice the bottle of pear water next to the </a:t>
            </a:r>
            <a:r>
              <a:rPr lang="en-GB" baseline="0" dirty="0" err="1" smtClean="0"/>
              <a:t>Khinkali</a:t>
            </a:r>
            <a:r>
              <a:rPr lang="en-GB" baseline="0" dirty="0" smtClean="0"/>
              <a:t> – flavoured water is now a major export for Georgia. But where is the milk? Posh Georgian restaurants are now becoming part of the London restaurant scene (</a:t>
            </a:r>
            <a:r>
              <a:rPr lang="en-GB" baseline="0" dirty="0" err="1" smtClean="0"/>
              <a:t>eg</a:t>
            </a:r>
            <a:r>
              <a:rPr lang="en-GB" baseline="0" dirty="0" smtClean="0"/>
              <a:t> trendy parts of Islington) often frequented by Russians. </a:t>
            </a:r>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54</a:t>
            </a:fld>
            <a:endParaRPr lang="en-GB"/>
          </a:p>
        </p:txBody>
      </p:sp>
    </p:spTree>
    <p:extLst>
      <p:ext uri="{BB962C8B-B14F-4D97-AF65-F5344CB8AC3E}">
        <p14:creationId xmlns:p14="http://schemas.microsoft.com/office/powerpoint/2010/main" val="3440348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Georgia has quite a macho culture – it is not unusual to go to a local restaurant and find a group of men giving a series of toasts as part of the dinner</a:t>
            </a:r>
            <a:r>
              <a:rPr lang="en-GB" baseline="0" dirty="0" smtClean="0"/>
              <a:t> party – this is known as a ‘Supra’. Often the man giving the toast stands on his chair. We however were working with Georgian female colleagues who were quite liberated &amp; would each individually give a toast at the numerous dinners provided by our host university.</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55</a:t>
            </a:fld>
            <a:endParaRPr lang="en-GB"/>
          </a:p>
        </p:txBody>
      </p:sp>
    </p:spTree>
    <p:extLst>
      <p:ext uri="{BB962C8B-B14F-4D97-AF65-F5344CB8AC3E}">
        <p14:creationId xmlns:p14="http://schemas.microsoft.com/office/powerpoint/2010/main" val="2205596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Georgian wines are becoming one of the main export industries.</a:t>
            </a:r>
            <a:r>
              <a:rPr lang="en-GB" baseline="0" dirty="0" smtClean="0"/>
              <a:t> We often came home from a project meeting with a gift of Georgian wine from the host. Also in the country areas it is common for households to have there own mini grapevine &amp; then make their own wine. This was very evident when we visited Telavi – which is north of Tbilisi at the foot of the Caucasus mountains. </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56</a:t>
            </a:fld>
            <a:endParaRPr lang="en-GB"/>
          </a:p>
        </p:txBody>
      </p:sp>
    </p:spTree>
    <p:extLst>
      <p:ext uri="{BB962C8B-B14F-4D97-AF65-F5344CB8AC3E}">
        <p14:creationId xmlns:p14="http://schemas.microsoft.com/office/powerpoint/2010/main" val="349938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can see there are 4 interrelated domains self awareness, exploring career</a:t>
            </a:r>
            <a:r>
              <a:rPr lang="en-GB" baseline="0" dirty="0" smtClean="0"/>
              <a:t> opportunities, career planning &amp; career implementation. It is similar to the DOTS model (decision learning, opportunity awareness, transition learning &amp; self-awareness) – Tony Watts &amp; Bill Law will be pleased to know that the careers model they developed has been re-invented &amp; adopted in Eastern Europe. </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17</a:t>
            </a:fld>
            <a:endParaRPr lang="en-GB"/>
          </a:p>
        </p:txBody>
      </p:sp>
    </p:spTree>
    <p:extLst>
      <p:ext uri="{BB962C8B-B14F-4D97-AF65-F5344CB8AC3E}">
        <p14:creationId xmlns:p14="http://schemas.microsoft.com/office/powerpoint/2010/main" val="3115200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a:t>
            </a:r>
            <a:r>
              <a:rPr lang="en-GB" baseline="0" dirty="0" smtClean="0"/>
              <a:t> domain has 3 elements knowledge, skill &amp; attitudes</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18</a:t>
            </a:fld>
            <a:endParaRPr lang="en-GB"/>
          </a:p>
        </p:txBody>
      </p:sp>
    </p:spTree>
    <p:extLst>
      <p:ext uri="{BB962C8B-B14F-4D97-AF65-F5344CB8AC3E}">
        <p14:creationId xmlns:p14="http://schemas.microsoft.com/office/powerpoint/2010/main" val="77587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just an example for self awareness. Interestingly when we first presented this model to our Georgian colleagues at a meeting in Tbilisi – which a wide range of HEI’s in</a:t>
            </a:r>
            <a:r>
              <a:rPr lang="en-GB" baseline="0" dirty="0" smtClean="0"/>
              <a:t> Georgia </a:t>
            </a:r>
            <a:r>
              <a:rPr lang="en-GB" dirty="0" smtClean="0"/>
              <a:t>were invited the self awareness domain was the one they were most sceptical about. Can you</a:t>
            </a:r>
            <a:r>
              <a:rPr lang="en-GB" baseline="0" dirty="0" smtClean="0"/>
              <a:t> teach self awareness &amp; if so how - was there challenge. This meeting was covered by national TV so the project had a high profile. </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19</a:t>
            </a:fld>
            <a:endParaRPr lang="en-GB"/>
          </a:p>
        </p:txBody>
      </p:sp>
    </p:spTree>
    <p:extLst>
      <p:ext uri="{BB962C8B-B14F-4D97-AF65-F5344CB8AC3E}">
        <p14:creationId xmlns:p14="http://schemas.microsoft.com/office/powerpoint/2010/main" val="1836944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 example for</a:t>
            </a:r>
            <a:r>
              <a:rPr lang="en-GB" baseline="0" dirty="0" smtClean="0"/>
              <a:t> exploring career opportunities. Anyone want to guess where the picture is from?</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20</a:t>
            </a:fld>
            <a:endParaRPr lang="en-GB"/>
          </a:p>
        </p:txBody>
      </p:sp>
    </p:spTree>
    <p:extLst>
      <p:ext uri="{BB962C8B-B14F-4D97-AF65-F5344CB8AC3E}">
        <p14:creationId xmlns:p14="http://schemas.microsoft.com/office/powerpoint/2010/main" val="21243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example of career planning</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21</a:t>
            </a:fld>
            <a:endParaRPr lang="en-GB"/>
          </a:p>
        </p:txBody>
      </p:sp>
    </p:spTree>
    <p:extLst>
      <p:ext uri="{BB962C8B-B14F-4D97-AF65-F5344CB8AC3E}">
        <p14:creationId xmlns:p14="http://schemas.microsoft.com/office/powerpoint/2010/main" val="2895024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example of career implementation</a:t>
            </a:r>
            <a:endParaRPr lang="en-GB" dirty="0"/>
          </a:p>
        </p:txBody>
      </p:sp>
      <p:sp>
        <p:nvSpPr>
          <p:cNvPr id="4" name="Slide Number Placeholder 3"/>
          <p:cNvSpPr>
            <a:spLocks noGrp="1"/>
          </p:cNvSpPr>
          <p:nvPr>
            <p:ph type="sldNum" sz="quarter" idx="10"/>
          </p:nvPr>
        </p:nvSpPr>
        <p:spPr/>
        <p:txBody>
          <a:bodyPr/>
          <a:lstStyle/>
          <a:p>
            <a:fld id="{BFF9B043-CA0B-490A-BB03-C58DBC105B56}" type="slidenum">
              <a:rPr lang="en-GB" smtClean="0"/>
              <a:t>22</a:t>
            </a:fld>
            <a:endParaRPr lang="en-GB"/>
          </a:p>
        </p:txBody>
      </p:sp>
    </p:spTree>
    <p:extLst>
      <p:ext uri="{BB962C8B-B14F-4D97-AF65-F5344CB8AC3E}">
        <p14:creationId xmlns:p14="http://schemas.microsoft.com/office/powerpoint/2010/main" val="165452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54E1E4-0282-4DF7-8495-07A8D423CD9E}" type="datetime1">
              <a:rPr lang="en-GB" smtClean="0"/>
              <a:t>05/11/2014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1F0F0-8F67-4C37-9374-B19CB904F515}" type="slidenum">
              <a:rPr lang="en-GB" smtClean="0"/>
              <a:t>‹#›</a:t>
            </a:fld>
            <a:endParaRPr lang="en-GB"/>
          </a:p>
        </p:txBody>
      </p:sp>
    </p:spTree>
    <p:extLst>
      <p:ext uri="{BB962C8B-B14F-4D97-AF65-F5344CB8AC3E}">
        <p14:creationId xmlns:p14="http://schemas.microsoft.com/office/powerpoint/2010/main" val="134696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15781D-0AAB-427C-A601-E7E24C835A13}" type="datetime1">
              <a:rPr lang="en-GB" smtClean="0"/>
              <a:t>05/11/2014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1F0F0-8F67-4C37-9374-B19CB904F515}" type="slidenum">
              <a:rPr lang="en-GB" smtClean="0"/>
              <a:t>‹#›</a:t>
            </a:fld>
            <a:endParaRPr lang="en-GB"/>
          </a:p>
        </p:txBody>
      </p:sp>
    </p:spTree>
    <p:extLst>
      <p:ext uri="{BB962C8B-B14F-4D97-AF65-F5344CB8AC3E}">
        <p14:creationId xmlns:p14="http://schemas.microsoft.com/office/powerpoint/2010/main" val="244192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235795-F42B-4B1F-ABB5-3F6CC914D0E4}" type="datetime1">
              <a:rPr lang="en-GB" smtClean="0"/>
              <a:t>05/11/2014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1F0F0-8F67-4C37-9374-B19CB904F515}" type="slidenum">
              <a:rPr lang="en-GB" smtClean="0"/>
              <a:t>‹#›</a:t>
            </a:fld>
            <a:endParaRPr lang="en-GB"/>
          </a:p>
        </p:txBody>
      </p:sp>
    </p:spTree>
    <p:extLst>
      <p:ext uri="{BB962C8B-B14F-4D97-AF65-F5344CB8AC3E}">
        <p14:creationId xmlns:p14="http://schemas.microsoft.com/office/powerpoint/2010/main" val="195916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CE0C8F-85DA-4EFF-82A5-A9600FC7C8E7}" type="datetime1">
              <a:rPr lang="en-GB" smtClean="0"/>
              <a:t>05/11/2014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1F0F0-8F67-4C37-9374-B19CB904F515}" type="slidenum">
              <a:rPr lang="en-GB" smtClean="0"/>
              <a:t>‹#›</a:t>
            </a:fld>
            <a:endParaRPr lang="en-GB"/>
          </a:p>
        </p:txBody>
      </p:sp>
    </p:spTree>
    <p:extLst>
      <p:ext uri="{BB962C8B-B14F-4D97-AF65-F5344CB8AC3E}">
        <p14:creationId xmlns:p14="http://schemas.microsoft.com/office/powerpoint/2010/main" val="184655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27B3E4-5431-4A29-9D68-75A334288995}" type="datetime1">
              <a:rPr lang="en-GB" smtClean="0"/>
              <a:t>05/11/2014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1F0F0-8F67-4C37-9374-B19CB904F515}" type="slidenum">
              <a:rPr lang="en-GB" smtClean="0"/>
              <a:t>‹#›</a:t>
            </a:fld>
            <a:endParaRPr lang="en-GB"/>
          </a:p>
        </p:txBody>
      </p:sp>
    </p:spTree>
    <p:extLst>
      <p:ext uri="{BB962C8B-B14F-4D97-AF65-F5344CB8AC3E}">
        <p14:creationId xmlns:p14="http://schemas.microsoft.com/office/powerpoint/2010/main" val="342268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973E3E4-A415-424B-B5C7-8733B171C830}" type="datetime1">
              <a:rPr lang="en-GB" smtClean="0"/>
              <a:t>05/11/2014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11F0F0-8F67-4C37-9374-B19CB904F515}" type="slidenum">
              <a:rPr lang="en-GB" smtClean="0"/>
              <a:t>‹#›</a:t>
            </a:fld>
            <a:endParaRPr lang="en-GB"/>
          </a:p>
        </p:txBody>
      </p:sp>
    </p:spTree>
    <p:extLst>
      <p:ext uri="{BB962C8B-B14F-4D97-AF65-F5344CB8AC3E}">
        <p14:creationId xmlns:p14="http://schemas.microsoft.com/office/powerpoint/2010/main" val="64364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AFB422-3F65-46A3-A485-AC863629D29A}" type="datetime1">
              <a:rPr lang="en-GB" smtClean="0"/>
              <a:t>05/11/2014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11F0F0-8F67-4C37-9374-B19CB904F515}" type="slidenum">
              <a:rPr lang="en-GB" smtClean="0"/>
              <a:t>‹#›</a:t>
            </a:fld>
            <a:endParaRPr lang="en-GB"/>
          </a:p>
        </p:txBody>
      </p:sp>
    </p:spTree>
    <p:extLst>
      <p:ext uri="{BB962C8B-B14F-4D97-AF65-F5344CB8AC3E}">
        <p14:creationId xmlns:p14="http://schemas.microsoft.com/office/powerpoint/2010/main" val="300566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418A9C-11F2-4656-8625-15FC6C2FE17D}" type="datetime1">
              <a:rPr lang="en-GB" smtClean="0"/>
              <a:t>05/11/2014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11F0F0-8F67-4C37-9374-B19CB904F515}" type="slidenum">
              <a:rPr lang="en-GB" smtClean="0"/>
              <a:t>‹#›</a:t>
            </a:fld>
            <a:endParaRPr lang="en-GB"/>
          </a:p>
        </p:txBody>
      </p:sp>
    </p:spTree>
    <p:extLst>
      <p:ext uri="{BB962C8B-B14F-4D97-AF65-F5344CB8AC3E}">
        <p14:creationId xmlns:p14="http://schemas.microsoft.com/office/powerpoint/2010/main" val="210028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49E10-860E-43C3-BE36-FED97999E698}" type="datetime1">
              <a:rPr lang="en-GB" smtClean="0"/>
              <a:t>05/11/2014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11F0F0-8F67-4C37-9374-B19CB904F515}" type="slidenum">
              <a:rPr lang="en-GB" smtClean="0"/>
              <a:t>‹#›</a:t>
            </a:fld>
            <a:endParaRPr lang="en-GB"/>
          </a:p>
        </p:txBody>
      </p:sp>
    </p:spTree>
    <p:extLst>
      <p:ext uri="{BB962C8B-B14F-4D97-AF65-F5344CB8AC3E}">
        <p14:creationId xmlns:p14="http://schemas.microsoft.com/office/powerpoint/2010/main" val="160265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9B867-C2D4-4C56-8436-0F78E24386CD}" type="datetime1">
              <a:rPr lang="en-GB" smtClean="0"/>
              <a:t>05/11/2014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11F0F0-8F67-4C37-9374-B19CB904F515}" type="slidenum">
              <a:rPr lang="en-GB" smtClean="0"/>
              <a:t>‹#›</a:t>
            </a:fld>
            <a:endParaRPr lang="en-GB"/>
          </a:p>
        </p:txBody>
      </p:sp>
    </p:spTree>
    <p:extLst>
      <p:ext uri="{BB962C8B-B14F-4D97-AF65-F5344CB8AC3E}">
        <p14:creationId xmlns:p14="http://schemas.microsoft.com/office/powerpoint/2010/main" val="153031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16F62-8BC5-48CE-BF33-77190ACF0256}" type="datetime1">
              <a:rPr lang="en-GB" smtClean="0"/>
              <a:t>05/11/2014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11F0F0-8F67-4C37-9374-B19CB904F515}" type="slidenum">
              <a:rPr lang="en-GB" smtClean="0"/>
              <a:t>‹#›</a:t>
            </a:fld>
            <a:endParaRPr lang="en-GB"/>
          </a:p>
        </p:txBody>
      </p:sp>
    </p:spTree>
    <p:extLst>
      <p:ext uri="{BB962C8B-B14F-4D97-AF65-F5344CB8AC3E}">
        <p14:creationId xmlns:p14="http://schemas.microsoft.com/office/powerpoint/2010/main" val="208833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55447-2A2F-4C76-B242-BEF85D9DF2E1}" type="datetime1">
              <a:rPr lang="en-GB" smtClean="0"/>
              <a:t>05/11/2014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1F0F0-8F67-4C37-9374-B19CB904F515}" type="slidenum">
              <a:rPr lang="en-GB" smtClean="0"/>
              <a:t>‹#›</a:t>
            </a:fld>
            <a:endParaRPr lang="en-GB"/>
          </a:p>
        </p:txBody>
      </p:sp>
    </p:spTree>
    <p:extLst>
      <p:ext uri="{BB962C8B-B14F-4D97-AF65-F5344CB8AC3E}">
        <p14:creationId xmlns:p14="http://schemas.microsoft.com/office/powerpoint/2010/main" val="662274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chemikariera.ge/e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hemikariera.ge/e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martinpen@btinternet.com" TargetMode="External"/><Relationship Id="rId2" Type="http://schemas.openxmlformats.org/officeDocument/2006/relationships/hyperlink" Target="mailto:hackingpaul@googlemail.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lstStyle/>
          <a:p>
            <a:r>
              <a:rPr lang="en-US" dirty="0"/>
              <a:t>Developing Student Career Services in </a:t>
            </a:r>
            <a:r>
              <a:rPr lang="en-GB" dirty="0" smtClean="0"/>
              <a:t>Georgia</a:t>
            </a:r>
            <a:endParaRPr lang="en-GB" dirty="0"/>
          </a:p>
        </p:txBody>
      </p:sp>
      <p:sp>
        <p:nvSpPr>
          <p:cNvPr id="3" name="Content Placeholder 2"/>
          <p:cNvSpPr>
            <a:spLocks noGrp="1"/>
          </p:cNvSpPr>
          <p:nvPr>
            <p:ph type="subTitle" idx="1"/>
          </p:nvPr>
        </p:nvSpPr>
        <p:spPr>
          <a:xfrm>
            <a:off x="899592" y="4725144"/>
            <a:ext cx="7200800" cy="1944216"/>
          </a:xfrm>
        </p:spPr>
        <p:txBody>
          <a:bodyPr>
            <a:normAutofit/>
          </a:bodyPr>
          <a:lstStyle/>
          <a:p>
            <a:pPr lvl="0"/>
            <a:r>
              <a:rPr lang="en-GB" sz="2800" dirty="0" smtClean="0">
                <a:solidFill>
                  <a:prstClr val="black"/>
                </a:solidFill>
              </a:rPr>
              <a:t>Paul Hacking and Martin Pennington</a:t>
            </a:r>
          </a:p>
          <a:p>
            <a:pPr lvl="0"/>
            <a:r>
              <a:rPr lang="en-GB" sz="2800" dirty="0" smtClean="0">
                <a:solidFill>
                  <a:prstClr val="black"/>
                </a:solidFill>
              </a:rPr>
              <a:t>(on behalf of University of Essex)</a:t>
            </a:r>
            <a:endParaRPr lang="en-GB" sz="2800" dirty="0">
              <a:solidFill>
                <a:prstClr val="black"/>
              </a:solidFill>
            </a:endParaRPr>
          </a:p>
          <a:p>
            <a:pPr lvl="0"/>
            <a:endParaRPr lang="en-GB" sz="1200" dirty="0">
              <a:solidFill>
                <a:prstClr val="black"/>
              </a:solidFill>
            </a:endParaRPr>
          </a:p>
          <a:p>
            <a:pPr lvl="0"/>
            <a:r>
              <a:rPr lang="en-US" sz="2800" dirty="0" smtClean="0">
                <a:solidFill>
                  <a:schemeClr val="tx1"/>
                </a:solidFill>
              </a:rPr>
              <a:t>TEMPUS CASEDE Project</a:t>
            </a:r>
            <a:endParaRPr lang="en-GB" sz="2800" dirty="0">
              <a:solidFill>
                <a:schemeClr val="tx1"/>
              </a:solidFill>
            </a:endParaRPr>
          </a:p>
          <a:p>
            <a:pPr lvl="0"/>
            <a:endParaRPr lang="en-GB" sz="2300" dirty="0" smtClean="0">
              <a:solidFill>
                <a:prstClr val="black"/>
              </a:solidFill>
            </a:endParaRPr>
          </a:p>
          <a:p>
            <a:endParaRPr lang="en-GB" dirty="0"/>
          </a:p>
          <a:p>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1</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780" y="1772815"/>
            <a:ext cx="6984776" cy="280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379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Famous Georgians</a:t>
            </a:r>
            <a:endParaRPr lang="en-GB" dirty="0"/>
          </a:p>
        </p:txBody>
      </p:sp>
      <p:sp>
        <p:nvSpPr>
          <p:cNvPr id="3" name="Content Placeholder 2"/>
          <p:cNvSpPr>
            <a:spLocks noGrp="1"/>
          </p:cNvSpPr>
          <p:nvPr>
            <p:ph idx="1"/>
          </p:nvPr>
        </p:nvSpPr>
        <p:spPr/>
        <p:txBody>
          <a:bodyPr>
            <a:normAutofit fontScale="85000" lnSpcReduction="20000"/>
          </a:bodyPr>
          <a:lstStyle/>
          <a:p>
            <a:pPr lvl="0"/>
            <a:r>
              <a:rPr lang="en-GB" dirty="0"/>
              <a:t>Joseph Stalin </a:t>
            </a:r>
            <a:r>
              <a:rPr lang="en-GB" dirty="0" smtClean="0"/>
              <a:t>- leader </a:t>
            </a:r>
            <a:r>
              <a:rPr lang="en-GB" dirty="0"/>
              <a:t>of the </a:t>
            </a:r>
            <a:r>
              <a:rPr lang="en-GB" dirty="0" smtClean="0"/>
              <a:t>USSR</a:t>
            </a:r>
          </a:p>
          <a:p>
            <a:r>
              <a:rPr lang="en-GB" dirty="0"/>
              <a:t>Eduard Shevardnadze </a:t>
            </a:r>
            <a:r>
              <a:rPr lang="en-GB" dirty="0" smtClean="0"/>
              <a:t> - Foreign </a:t>
            </a:r>
            <a:r>
              <a:rPr lang="en-GB" dirty="0"/>
              <a:t>Minister of USSR and President of </a:t>
            </a:r>
            <a:r>
              <a:rPr lang="en-GB" dirty="0" smtClean="0"/>
              <a:t>Georgia</a:t>
            </a:r>
          </a:p>
          <a:p>
            <a:r>
              <a:rPr lang="en-GB" dirty="0" err="1"/>
              <a:t>Pyotr</a:t>
            </a:r>
            <a:r>
              <a:rPr lang="en-GB" dirty="0"/>
              <a:t> </a:t>
            </a:r>
            <a:r>
              <a:rPr lang="en-GB" dirty="0" err="1" smtClean="0"/>
              <a:t>Bagration</a:t>
            </a:r>
            <a:r>
              <a:rPr lang="en-GB" dirty="0"/>
              <a:t> </a:t>
            </a:r>
            <a:r>
              <a:rPr lang="en-GB" dirty="0" smtClean="0"/>
              <a:t>- prominent general and opponent </a:t>
            </a:r>
            <a:r>
              <a:rPr lang="en-GB" dirty="0"/>
              <a:t>of </a:t>
            </a:r>
            <a:r>
              <a:rPr lang="en-GB" dirty="0" smtClean="0"/>
              <a:t>Napoleon</a:t>
            </a:r>
          </a:p>
          <a:p>
            <a:pPr lvl="0"/>
            <a:r>
              <a:rPr lang="en-GB" dirty="0" err="1" smtClean="0"/>
              <a:t>Lavrentiy</a:t>
            </a:r>
            <a:r>
              <a:rPr lang="en-GB" dirty="0" smtClean="0"/>
              <a:t> </a:t>
            </a:r>
            <a:r>
              <a:rPr lang="en-GB" dirty="0"/>
              <a:t>Beria </a:t>
            </a:r>
            <a:r>
              <a:rPr lang="en-GB" dirty="0" smtClean="0"/>
              <a:t>- chief </a:t>
            </a:r>
            <a:r>
              <a:rPr lang="en-GB" dirty="0"/>
              <a:t>of the </a:t>
            </a:r>
            <a:r>
              <a:rPr lang="en-GB" dirty="0" smtClean="0"/>
              <a:t>USSR </a:t>
            </a:r>
            <a:r>
              <a:rPr lang="en-GB" dirty="0"/>
              <a:t>secret </a:t>
            </a:r>
            <a:r>
              <a:rPr lang="en-GB" dirty="0" smtClean="0"/>
              <a:t>police</a:t>
            </a:r>
            <a:endParaRPr lang="en-GB" dirty="0"/>
          </a:p>
          <a:p>
            <a:pPr lvl="0"/>
            <a:r>
              <a:rPr lang="en-GB" dirty="0"/>
              <a:t>Alexander Borodin - composer</a:t>
            </a:r>
          </a:p>
          <a:p>
            <a:pPr lvl="0"/>
            <a:r>
              <a:rPr lang="en-GB" dirty="0"/>
              <a:t>Shota </a:t>
            </a:r>
            <a:r>
              <a:rPr lang="en-GB" dirty="0" err="1"/>
              <a:t>Rustaveli</a:t>
            </a:r>
            <a:r>
              <a:rPr lang="en-GB" dirty="0"/>
              <a:t> - poet</a:t>
            </a:r>
          </a:p>
          <a:p>
            <a:pPr lvl="0"/>
            <a:r>
              <a:rPr lang="en-GB" dirty="0"/>
              <a:t>Katie </a:t>
            </a:r>
            <a:r>
              <a:rPr lang="en-GB" dirty="0" err="1" smtClean="0"/>
              <a:t>Melua</a:t>
            </a:r>
            <a:r>
              <a:rPr lang="en-GB" dirty="0" smtClean="0"/>
              <a:t> – singer/songwriter</a:t>
            </a:r>
            <a:endParaRPr lang="en-GB" dirty="0"/>
          </a:p>
          <a:p>
            <a:pPr lvl="0"/>
            <a:r>
              <a:rPr lang="en-GB" dirty="0" err="1"/>
              <a:t>Georgi</a:t>
            </a:r>
            <a:r>
              <a:rPr lang="en-GB" dirty="0"/>
              <a:t> </a:t>
            </a:r>
            <a:r>
              <a:rPr lang="en-GB" dirty="0" err="1"/>
              <a:t>Kinkladze</a:t>
            </a:r>
            <a:r>
              <a:rPr lang="en-GB" dirty="0"/>
              <a:t> </a:t>
            </a:r>
            <a:r>
              <a:rPr lang="en-GB" dirty="0" smtClean="0"/>
              <a:t> -  footballer (Manchester City and Derby County)</a:t>
            </a:r>
            <a:endParaRPr lang="en-GB" dirty="0"/>
          </a:p>
          <a:p>
            <a:endParaRPr lang="en-GB" dirty="0"/>
          </a:p>
          <a:p>
            <a:pPr lvl="0"/>
            <a:endParaRPr lang="en-GB" dirty="0"/>
          </a:p>
          <a:p>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10</a:t>
            </a:fld>
            <a:endParaRPr lang="en-GB"/>
          </a:p>
        </p:txBody>
      </p:sp>
    </p:spTree>
    <p:extLst>
      <p:ext uri="{BB962C8B-B14F-4D97-AF65-F5344CB8AC3E}">
        <p14:creationId xmlns:p14="http://schemas.microsoft.com/office/powerpoint/2010/main" val="1466380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 in Georgia</a:t>
            </a:r>
            <a:endParaRPr lang="en-GB" dirty="0"/>
          </a:p>
        </p:txBody>
      </p:sp>
      <p:sp>
        <p:nvSpPr>
          <p:cNvPr id="3" name="Content Placeholder 2"/>
          <p:cNvSpPr>
            <a:spLocks noGrp="1"/>
          </p:cNvSpPr>
          <p:nvPr>
            <p:ph idx="1"/>
          </p:nvPr>
        </p:nvSpPr>
        <p:spPr>
          <a:xfrm>
            <a:off x="457200" y="1484784"/>
            <a:ext cx="8229600" cy="4896544"/>
          </a:xfrm>
        </p:spPr>
        <p:txBody>
          <a:bodyPr>
            <a:normAutofit fontScale="85000" lnSpcReduction="10000"/>
          </a:bodyPr>
          <a:lstStyle/>
          <a:p>
            <a:r>
              <a:rPr lang="en-GB" dirty="0" smtClean="0"/>
              <a:t>Sweeping changes since 2004</a:t>
            </a:r>
          </a:p>
          <a:p>
            <a:r>
              <a:rPr lang="en-GB" dirty="0" smtClean="0"/>
              <a:t>Mandatory </a:t>
            </a:r>
            <a:r>
              <a:rPr lang="en-GB" dirty="0"/>
              <a:t>for all children aged </a:t>
            </a:r>
            <a:r>
              <a:rPr lang="en-GB" dirty="0" smtClean="0"/>
              <a:t>6–14</a:t>
            </a:r>
          </a:p>
          <a:p>
            <a:r>
              <a:rPr lang="en-GB" dirty="0" smtClean="0"/>
              <a:t>Divided into:</a:t>
            </a:r>
          </a:p>
          <a:p>
            <a:pPr marL="0" indent="0">
              <a:buNone/>
            </a:pPr>
            <a:r>
              <a:rPr lang="en-GB" dirty="0"/>
              <a:t>	</a:t>
            </a:r>
            <a:r>
              <a:rPr lang="en-GB" dirty="0" smtClean="0"/>
              <a:t>- elementary (age 6-12)</a:t>
            </a:r>
          </a:p>
          <a:p>
            <a:pPr marL="0" indent="0">
              <a:buNone/>
            </a:pPr>
            <a:r>
              <a:rPr lang="en-GB" dirty="0"/>
              <a:t>	</a:t>
            </a:r>
            <a:r>
              <a:rPr lang="en-GB" dirty="0" smtClean="0"/>
              <a:t>- basic (age 12-15)</a:t>
            </a:r>
          </a:p>
          <a:p>
            <a:pPr marL="0" indent="0">
              <a:buNone/>
            </a:pPr>
            <a:r>
              <a:rPr lang="en-GB" dirty="0"/>
              <a:t>	</a:t>
            </a:r>
            <a:r>
              <a:rPr lang="en-GB" dirty="0" smtClean="0"/>
              <a:t>- secondary (age 15-18)</a:t>
            </a:r>
          </a:p>
          <a:p>
            <a:r>
              <a:rPr lang="en-GB" dirty="0" smtClean="0"/>
              <a:t>Secondary school certificate gives access to HE</a:t>
            </a:r>
          </a:p>
          <a:p>
            <a:r>
              <a:rPr lang="en-GB" dirty="0" smtClean="0"/>
              <a:t>Passing the Unified </a:t>
            </a:r>
            <a:r>
              <a:rPr lang="en-GB" dirty="0"/>
              <a:t>National Examinations </a:t>
            </a:r>
            <a:r>
              <a:rPr lang="en-GB" dirty="0" smtClean="0"/>
              <a:t>allows entry to a </a:t>
            </a:r>
            <a:r>
              <a:rPr lang="en-GB" dirty="0"/>
              <a:t>state-accredited </a:t>
            </a:r>
            <a:r>
              <a:rPr lang="en-GB" dirty="0" smtClean="0"/>
              <a:t>HE institution </a:t>
            </a:r>
            <a:r>
              <a:rPr lang="en-GB" dirty="0"/>
              <a:t>based on ranking of </a:t>
            </a:r>
            <a:r>
              <a:rPr lang="en-GB" dirty="0" smtClean="0"/>
              <a:t>exam scores</a:t>
            </a:r>
          </a:p>
          <a:p>
            <a:r>
              <a:rPr lang="en-GB" dirty="0"/>
              <a:t>c</a:t>
            </a:r>
            <a:r>
              <a:rPr lang="en-GB" dirty="0" smtClean="0"/>
              <a:t>34 tertiary level students per 1000 people (UK: c38)</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11</a:t>
            </a:fld>
            <a:endParaRPr lang="en-GB"/>
          </a:p>
        </p:txBody>
      </p:sp>
    </p:spTree>
    <p:extLst>
      <p:ext uri="{BB962C8B-B14F-4D97-AF65-F5344CB8AC3E}">
        <p14:creationId xmlns:p14="http://schemas.microsoft.com/office/powerpoint/2010/main" val="2114850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Higher education in Georgia</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72 </a:t>
            </a:r>
            <a:r>
              <a:rPr lang="en-GB" dirty="0"/>
              <a:t>higher education institutions </a:t>
            </a:r>
            <a:r>
              <a:rPr lang="en-GB" dirty="0" smtClean="0"/>
              <a:t>accredited </a:t>
            </a:r>
            <a:r>
              <a:rPr lang="en-GB" dirty="0"/>
              <a:t>by the Ministry of Education and </a:t>
            </a:r>
            <a:r>
              <a:rPr lang="en-GB" dirty="0" smtClean="0"/>
              <a:t>Science:</a:t>
            </a:r>
          </a:p>
          <a:p>
            <a:r>
              <a:rPr lang="en-GB" dirty="0" smtClean="0"/>
              <a:t>Colleges (13</a:t>
            </a:r>
            <a:r>
              <a:rPr lang="en-GB" dirty="0"/>
              <a:t>) </a:t>
            </a:r>
            <a:r>
              <a:rPr lang="en-GB" dirty="0" smtClean="0"/>
              <a:t>– professional programmes and/or only Bachelor programmes</a:t>
            </a:r>
            <a:endParaRPr lang="en-GB" dirty="0"/>
          </a:p>
          <a:p>
            <a:r>
              <a:rPr lang="en-GB" dirty="0"/>
              <a:t>Teaching University (31) </a:t>
            </a:r>
            <a:r>
              <a:rPr lang="en-GB" dirty="0" smtClean="0"/>
              <a:t>– programmes up to and including Masters level</a:t>
            </a:r>
          </a:p>
          <a:p>
            <a:r>
              <a:rPr lang="en-GB" dirty="0" smtClean="0"/>
              <a:t> University </a:t>
            </a:r>
            <a:r>
              <a:rPr lang="en-GB" dirty="0"/>
              <a:t>(28) </a:t>
            </a:r>
            <a:r>
              <a:rPr lang="en-GB" dirty="0" smtClean="0"/>
              <a:t>– programmes up to and including Doctorate level</a:t>
            </a:r>
            <a:endParaRPr lang="en-GB" dirty="0"/>
          </a:p>
          <a:p>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12</a:t>
            </a:fld>
            <a:endParaRPr lang="en-GB"/>
          </a:p>
        </p:txBody>
      </p:sp>
    </p:spTree>
    <p:extLst>
      <p:ext uri="{BB962C8B-B14F-4D97-AF65-F5344CB8AC3E}">
        <p14:creationId xmlns:p14="http://schemas.microsoft.com/office/powerpoint/2010/main" val="1659230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TEMPUS Project partner institutions</a:t>
            </a:r>
            <a:endParaRPr lang="en-GB" dirty="0"/>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r>
              <a:rPr lang="en-GB" dirty="0" smtClean="0"/>
              <a:t>Vilnius University (lead)</a:t>
            </a:r>
          </a:p>
          <a:p>
            <a:r>
              <a:rPr lang="en-GB" dirty="0" err="1" smtClean="0"/>
              <a:t>Corvinus</a:t>
            </a:r>
            <a:r>
              <a:rPr lang="en-GB" dirty="0" smtClean="0"/>
              <a:t> University, Budapest</a:t>
            </a:r>
          </a:p>
          <a:p>
            <a:r>
              <a:rPr lang="en-GB" dirty="0" smtClean="0"/>
              <a:t>University of Essex</a:t>
            </a:r>
          </a:p>
          <a:p>
            <a:pPr marL="0" indent="0">
              <a:buNone/>
            </a:pPr>
            <a:endParaRPr lang="en-GB" sz="1600" dirty="0" smtClean="0"/>
          </a:p>
          <a:p>
            <a:pPr marL="0" indent="0">
              <a:buNone/>
            </a:pPr>
            <a:r>
              <a:rPr lang="en-GB" dirty="0" smtClean="0"/>
              <a:t>Georgian partners:</a:t>
            </a:r>
            <a:endParaRPr lang="en-GB" dirty="0"/>
          </a:p>
          <a:p>
            <a:r>
              <a:rPr lang="en-GB" dirty="0" err="1"/>
              <a:t>Samtskhe</a:t>
            </a:r>
            <a:r>
              <a:rPr lang="en-GB" dirty="0"/>
              <a:t> </a:t>
            </a:r>
            <a:r>
              <a:rPr lang="en-GB" dirty="0" err="1"/>
              <a:t>Javakheti</a:t>
            </a:r>
            <a:r>
              <a:rPr lang="en-GB" dirty="0"/>
              <a:t> State </a:t>
            </a:r>
            <a:r>
              <a:rPr lang="en-GB" dirty="0" smtClean="0"/>
              <a:t>University (</a:t>
            </a:r>
            <a:r>
              <a:rPr lang="en-GB" dirty="0" err="1" smtClean="0"/>
              <a:t>Akhaltsikhe</a:t>
            </a:r>
            <a:r>
              <a:rPr lang="en-GB" dirty="0" smtClean="0"/>
              <a:t>)</a:t>
            </a:r>
            <a:endParaRPr lang="en-GB" dirty="0"/>
          </a:p>
          <a:p>
            <a:r>
              <a:rPr lang="en-GB" dirty="0"/>
              <a:t>Batumi Shota </a:t>
            </a:r>
            <a:r>
              <a:rPr lang="en-GB" dirty="0" err="1"/>
              <a:t>Rustaveli</a:t>
            </a:r>
            <a:r>
              <a:rPr lang="en-GB" dirty="0"/>
              <a:t> State </a:t>
            </a:r>
            <a:r>
              <a:rPr lang="en-GB" dirty="0" smtClean="0"/>
              <a:t>University (Batumi)</a:t>
            </a:r>
            <a:endParaRPr lang="en-GB" dirty="0"/>
          </a:p>
          <a:p>
            <a:r>
              <a:rPr lang="en-GB" dirty="0" err="1"/>
              <a:t>Ivane</a:t>
            </a:r>
            <a:r>
              <a:rPr lang="en-GB" dirty="0"/>
              <a:t> </a:t>
            </a:r>
            <a:r>
              <a:rPr lang="en-GB" dirty="0" err="1"/>
              <a:t>Javakhishvili</a:t>
            </a:r>
            <a:r>
              <a:rPr lang="en-GB" dirty="0"/>
              <a:t> Tbilisi State </a:t>
            </a:r>
            <a:r>
              <a:rPr lang="en-GB" dirty="0" smtClean="0"/>
              <a:t>University (Tbilisi)</a:t>
            </a:r>
            <a:endParaRPr lang="en-GB" dirty="0"/>
          </a:p>
          <a:p>
            <a:r>
              <a:rPr lang="en-GB" dirty="0"/>
              <a:t>International Black Sea </a:t>
            </a:r>
            <a:r>
              <a:rPr lang="en-GB" dirty="0" smtClean="0"/>
              <a:t>University (Tbilisi)</a:t>
            </a:r>
          </a:p>
          <a:p>
            <a:r>
              <a:rPr lang="en-GB" dirty="0"/>
              <a:t>University of Georgia (Tbilisi)</a:t>
            </a:r>
          </a:p>
          <a:p>
            <a:r>
              <a:rPr lang="en-GB" dirty="0" err="1"/>
              <a:t>Iakob</a:t>
            </a:r>
            <a:r>
              <a:rPr lang="en-GB" dirty="0"/>
              <a:t> </a:t>
            </a:r>
            <a:r>
              <a:rPr lang="en-GB" dirty="0" err="1"/>
              <a:t>Gogebashvili</a:t>
            </a:r>
            <a:r>
              <a:rPr lang="en-GB" dirty="0"/>
              <a:t> Telavi State University (Telavi)</a:t>
            </a:r>
          </a:p>
          <a:p>
            <a:r>
              <a:rPr lang="en-GB" dirty="0" smtClean="0"/>
              <a:t>Shota </a:t>
            </a:r>
            <a:r>
              <a:rPr lang="en-GB" dirty="0" err="1"/>
              <a:t>Meskhia</a:t>
            </a:r>
            <a:r>
              <a:rPr lang="en-GB" dirty="0"/>
              <a:t> State Teaching </a:t>
            </a:r>
            <a:r>
              <a:rPr lang="en-GB" dirty="0" smtClean="0"/>
              <a:t>University (Zugdidi)</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13</a:t>
            </a:fld>
            <a:endParaRPr lang="en-GB"/>
          </a:p>
        </p:txBody>
      </p:sp>
    </p:spTree>
    <p:extLst>
      <p:ext uri="{BB962C8B-B14F-4D97-AF65-F5344CB8AC3E}">
        <p14:creationId xmlns:p14="http://schemas.microsoft.com/office/powerpoint/2010/main" val="3129988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aim and objectives</a:t>
            </a:r>
            <a:endParaRPr lang="en-GB" dirty="0"/>
          </a:p>
        </p:txBody>
      </p:sp>
      <p:sp>
        <p:nvSpPr>
          <p:cNvPr id="3" name="Content Placeholder 2"/>
          <p:cNvSpPr>
            <a:spLocks noGrp="1"/>
          </p:cNvSpPr>
          <p:nvPr>
            <p:ph idx="1"/>
          </p:nvPr>
        </p:nvSpPr>
        <p:spPr>
          <a:xfrm>
            <a:off x="457200" y="1340768"/>
            <a:ext cx="8229600" cy="5328592"/>
          </a:xfrm>
        </p:spPr>
        <p:txBody>
          <a:bodyPr>
            <a:normAutofit fontScale="85000" lnSpcReduction="20000"/>
          </a:bodyPr>
          <a:lstStyle/>
          <a:p>
            <a:pPr marL="0" indent="0" algn="ctr">
              <a:buNone/>
            </a:pPr>
            <a:r>
              <a:rPr lang="en-GB" dirty="0" smtClean="0"/>
              <a:t>To improve </a:t>
            </a:r>
            <a:r>
              <a:rPr lang="en-GB" dirty="0"/>
              <a:t>Georgian students’ employability by developing and implementing career education services (CES) in </a:t>
            </a:r>
            <a:r>
              <a:rPr lang="en-GB" dirty="0" smtClean="0"/>
              <a:t>Georgian partner HEIs</a:t>
            </a:r>
          </a:p>
          <a:p>
            <a:pPr marL="0" indent="0" algn="ctr">
              <a:buNone/>
            </a:pPr>
            <a:endParaRPr lang="en-GB" sz="1500" dirty="0" smtClean="0"/>
          </a:p>
          <a:p>
            <a:r>
              <a:rPr lang="en-GB" dirty="0"/>
              <a:t>To prepare methodological and IT tools for providing CES for students at Georgian </a:t>
            </a:r>
            <a:r>
              <a:rPr lang="en-GB" dirty="0" smtClean="0"/>
              <a:t>HEIs</a:t>
            </a:r>
            <a:endParaRPr lang="en-GB" dirty="0"/>
          </a:p>
          <a:p>
            <a:r>
              <a:rPr lang="en-GB" dirty="0" smtClean="0"/>
              <a:t>To </a:t>
            </a:r>
            <a:r>
              <a:rPr lang="en-GB" dirty="0"/>
              <a:t>train the staff of Georgian </a:t>
            </a:r>
            <a:r>
              <a:rPr lang="en-GB" dirty="0" smtClean="0"/>
              <a:t>HEIs </a:t>
            </a:r>
            <a:r>
              <a:rPr lang="en-GB" dirty="0"/>
              <a:t>to provide CES for </a:t>
            </a:r>
            <a:r>
              <a:rPr lang="en-GB" dirty="0" smtClean="0"/>
              <a:t>students</a:t>
            </a:r>
            <a:endParaRPr lang="en-GB" dirty="0"/>
          </a:p>
          <a:p>
            <a:r>
              <a:rPr lang="en-GB" dirty="0" smtClean="0"/>
              <a:t>To </a:t>
            </a:r>
            <a:r>
              <a:rPr lang="en-GB" dirty="0"/>
              <a:t>implement pilot CES for students at Georgian </a:t>
            </a:r>
            <a:r>
              <a:rPr lang="en-GB" dirty="0" smtClean="0"/>
              <a:t>HEIs</a:t>
            </a:r>
            <a:endParaRPr lang="en-GB" dirty="0"/>
          </a:p>
          <a:p>
            <a:r>
              <a:rPr lang="en-GB" dirty="0" smtClean="0"/>
              <a:t>To </a:t>
            </a:r>
            <a:r>
              <a:rPr lang="en-GB" dirty="0"/>
              <a:t>explore possibilities for CES implementation at all Georgian </a:t>
            </a:r>
            <a:r>
              <a:rPr lang="en-GB" dirty="0" smtClean="0"/>
              <a:t>HEIs</a:t>
            </a:r>
            <a:endParaRPr lang="en-GB" dirty="0"/>
          </a:p>
          <a:p>
            <a:r>
              <a:rPr lang="en-GB" dirty="0" smtClean="0"/>
              <a:t>To </a:t>
            </a:r>
            <a:r>
              <a:rPr lang="en-GB" dirty="0"/>
              <a:t>organize dissemination of the project results in periodical press, at the website and using other </a:t>
            </a:r>
            <a:r>
              <a:rPr lang="en-GB" dirty="0" smtClean="0"/>
              <a:t>channels</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14</a:t>
            </a:fld>
            <a:endParaRPr lang="en-GB"/>
          </a:p>
        </p:txBody>
      </p:sp>
    </p:spTree>
    <p:extLst>
      <p:ext uri="{BB962C8B-B14F-4D97-AF65-F5344CB8AC3E}">
        <p14:creationId xmlns:p14="http://schemas.microsoft.com/office/powerpoint/2010/main" val="956150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 of the project</a:t>
            </a:r>
            <a:endParaRPr lang="en-GB" dirty="0"/>
          </a:p>
        </p:txBody>
      </p:sp>
      <p:sp>
        <p:nvSpPr>
          <p:cNvPr id="3" name="Content Placeholder 2"/>
          <p:cNvSpPr>
            <a:spLocks noGrp="1"/>
          </p:cNvSpPr>
          <p:nvPr>
            <p:ph idx="1"/>
          </p:nvPr>
        </p:nvSpPr>
        <p:spPr>
          <a:xfrm>
            <a:off x="467544" y="1988840"/>
            <a:ext cx="8229600" cy="4525963"/>
          </a:xfrm>
        </p:spPr>
        <p:txBody>
          <a:bodyPr/>
          <a:lstStyle/>
          <a:p>
            <a:r>
              <a:rPr lang="en-GB" dirty="0" smtClean="0"/>
              <a:t>1,145,899 Euros requested </a:t>
            </a:r>
          </a:p>
          <a:p>
            <a:pPr marL="0" indent="0">
              <a:buNone/>
            </a:pPr>
            <a:r>
              <a:rPr lang="en-GB" dirty="0" smtClean="0"/>
              <a:t>for this 2 year TEMPUS project</a:t>
            </a:r>
          </a:p>
          <a:p>
            <a:r>
              <a:rPr lang="en-GB" dirty="0" smtClean="0"/>
              <a:t>883,661 Euros accepted</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15</a:t>
            </a:fld>
            <a:endParaRPr lang="en-GB"/>
          </a:p>
        </p:txBody>
      </p:sp>
      <p:pic>
        <p:nvPicPr>
          <p:cNvPr id="1026" name="Picture 2" descr="C:\Users\user\AppData\Local\Microsoft\Windows\Temporary Internet Files\Content.IE5\435Z22AW\MC90043396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8884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433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outcomes of the project</a:t>
            </a:r>
            <a:endParaRPr lang="en-GB" dirty="0"/>
          </a:p>
        </p:txBody>
      </p:sp>
      <p:sp>
        <p:nvSpPr>
          <p:cNvPr id="3" name="Content Placeholder 2"/>
          <p:cNvSpPr>
            <a:spLocks noGrp="1"/>
          </p:cNvSpPr>
          <p:nvPr>
            <p:ph sz="half" idx="2"/>
          </p:nvPr>
        </p:nvSpPr>
        <p:spPr>
          <a:xfrm>
            <a:off x="395536" y="1556792"/>
            <a:ext cx="4040188" cy="3951288"/>
          </a:xfrm>
        </p:spPr>
        <p:txBody>
          <a:bodyPr>
            <a:normAutofit/>
          </a:bodyPr>
          <a:lstStyle/>
          <a:p>
            <a:pPr marL="0" indent="0">
              <a:buNone/>
            </a:pPr>
            <a:r>
              <a:rPr lang="en-GB" sz="2600" dirty="0" smtClean="0"/>
              <a:t>1. Georgian Careers Competence Model</a:t>
            </a:r>
          </a:p>
          <a:p>
            <a:pPr marL="0" indent="0">
              <a:buNone/>
            </a:pPr>
            <a:r>
              <a:rPr lang="en-GB" sz="2600" dirty="0" smtClean="0"/>
              <a:t>2.  Career Management Student Programme</a:t>
            </a:r>
          </a:p>
          <a:p>
            <a:pPr marL="0" indent="0">
              <a:buNone/>
            </a:pPr>
            <a:r>
              <a:rPr lang="en-GB" sz="2600" dirty="0" smtClean="0"/>
              <a:t>3.  Training programme for Georgian university      colleagues</a:t>
            </a:r>
          </a:p>
          <a:p>
            <a:pPr marL="0" indent="0">
              <a:buNone/>
            </a:pPr>
            <a:r>
              <a:rPr lang="en-GB" sz="2600" dirty="0" smtClean="0"/>
              <a:t>4.  Staff Career Management Guide</a:t>
            </a:r>
          </a:p>
          <a:p>
            <a:pPr marL="0" indent="0">
              <a:buNone/>
            </a:pPr>
            <a:endParaRPr lang="en-GB" dirty="0"/>
          </a:p>
        </p:txBody>
      </p:sp>
      <p:sp>
        <p:nvSpPr>
          <p:cNvPr id="7" name="Content Placeholder 6"/>
          <p:cNvSpPr>
            <a:spLocks noGrp="1"/>
          </p:cNvSpPr>
          <p:nvPr>
            <p:ph sz="quarter" idx="4"/>
          </p:nvPr>
        </p:nvSpPr>
        <p:spPr>
          <a:xfrm>
            <a:off x="4585338" y="1556792"/>
            <a:ext cx="4041775" cy="3951288"/>
          </a:xfrm>
        </p:spPr>
        <p:txBody>
          <a:bodyPr/>
          <a:lstStyle/>
          <a:p>
            <a:pPr marL="0" indent="0">
              <a:buNone/>
            </a:pPr>
            <a:r>
              <a:rPr lang="en-GB" sz="2600" dirty="0" smtClean="0"/>
              <a:t>5. Student </a:t>
            </a:r>
            <a:r>
              <a:rPr lang="en-GB" sz="2600" dirty="0"/>
              <a:t>Career Management </a:t>
            </a:r>
            <a:r>
              <a:rPr lang="en-GB" sz="2600" dirty="0" smtClean="0"/>
              <a:t>Guide</a:t>
            </a:r>
          </a:p>
          <a:p>
            <a:pPr marL="0" indent="0">
              <a:buNone/>
            </a:pPr>
            <a:r>
              <a:rPr lang="en-GB" sz="2600" dirty="0" smtClean="0"/>
              <a:t>6. Career Service Guidelines</a:t>
            </a:r>
          </a:p>
          <a:p>
            <a:pPr marL="0" indent="0">
              <a:buNone/>
            </a:pPr>
            <a:r>
              <a:rPr lang="en-GB" sz="2600" dirty="0" smtClean="0"/>
              <a:t>7. National Careers Services website</a:t>
            </a:r>
          </a:p>
          <a:p>
            <a:pPr marL="0" indent="0">
              <a:buNone/>
            </a:pPr>
            <a:r>
              <a:rPr lang="en-GB" sz="2600" dirty="0" smtClean="0"/>
              <a:t>8. Careers Partnership Agreement</a:t>
            </a:r>
          </a:p>
          <a:p>
            <a:pPr marL="0" indent="0">
              <a:buNone/>
            </a:pP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16</a:t>
            </a:fld>
            <a:endParaRPr lang="en-GB"/>
          </a:p>
        </p:txBody>
      </p:sp>
      <p:pic>
        <p:nvPicPr>
          <p:cNvPr id="8" name="Picture 2" descr="C:\Users\user\AppData\Local\Microsoft\Windows\Temporary Internet Files\Content.IE5\MC3V1B5N\MP9004424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869160"/>
            <a:ext cx="3600400"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955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1. Georgian Careers Competence Model</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17</a:t>
            </a:fld>
            <a:endParaRPr lang="en-GB"/>
          </a:p>
        </p:txBody>
      </p:sp>
      <p:pic>
        <p:nvPicPr>
          <p:cNvPr id="5" name="Picture 2" descr="C:\Users\hackingpaul13\Downloads\georgiancompetencies4domanins_v3.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3457"/>
          <a:stretch/>
        </p:blipFill>
        <p:spPr bwMode="auto">
          <a:xfrm>
            <a:off x="924990" y="1600200"/>
            <a:ext cx="729402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670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Competencies structure in domains</a:t>
            </a:r>
            <a:endParaRPr lang="en-GB" dirty="0"/>
          </a:p>
        </p:txBody>
      </p:sp>
      <p:sp>
        <p:nvSpPr>
          <p:cNvPr id="3" name="Content Placeholder 2"/>
          <p:cNvSpPr>
            <a:spLocks noGrp="1"/>
          </p:cNvSpPr>
          <p:nvPr>
            <p:ph idx="1"/>
          </p:nvPr>
        </p:nvSpPr>
        <p:spPr/>
        <p:txBody>
          <a:bodyPr/>
          <a:lstStyle/>
          <a:p>
            <a:pPr marL="0" indent="0">
              <a:buNone/>
            </a:pPr>
            <a:r>
              <a:rPr lang="en-GB" dirty="0" smtClean="0"/>
              <a:t>Each </a:t>
            </a:r>
            <a:r>
              <a:rPr lang="en-GB" dirty="0"/>
              <a:t>competency has 3 structural elements:</a:t>
            </a:r>
          </a:p>
          <a:p>
            <a:pPr marL="0" indent="0">
              <a:buNone/>
            </a:pPr>
            <a:endParaRPr lang="en-GB" dirty="0"/>
          </a:p>
          <a:p>
            <a:r>
              <a:rPr lang="en-GB" dirty="0"/>
              <a:t>Knowledge</a:t>
            </a:r>
          </a:p>
          <a:p>
            <a:endParaRPr lang="en-GB" dirty="0"/>
          </a:p>
          <a:p>
            <a:r>
              <a:rPr lang="en-GB" dirty="0"/>
              <a:t>Skill</a:t>
            </a:r>
          </a:p>
          <a:p>
            <a:endParaRPr lang="en-GB" dirty="0"/>
          </a:p>
          <a:p>
            <a:r>
              <a:rPr lang="en-GB" dirty="0" smtClean="0"/>
              <a:t>Attitude</a:t>
            </a:r>
            <a:endParaRPr lang="en-GB" dirty="0"/>
          </a:p>
          <a:p>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18</a:t>
            </a:fld>
            <a:endParaRPr lang="en-GB"/>
          </a:p>
        </p:txBody>
      </p:sp>
    </p:spTree>
    <p:extLst>
      <p:ext uri="{BB962C8B-B14F-4D97-AF65-F5344CB8AC3E}">
        <p14:creationId xmlns:p14="http://schemas.microsoft.com/office/powerpoint/2010/main" val="2258131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 awareness domain</a:t>
            </a:r>
            <a:endParaRPr lang="en-GB" dirty="0"/>
          </a:p>
        </p:txBody>
      </p:sp>
      <p:sp>
        <p:nvSpPr>
          <p:cNvPr id="3" name="Content Placeholder 2"/>
          <p:cNvSpPr>
            <a:spLocks noGrp="1"/>
          </p:cNvSpPr>
          <p:nvPr>
            <p:ph idx="1"/>
          </p:nvPr>
        </p:nvSpPr>
        <p:spPr>
          <a:xfrm>
            <a:off x="457200" y="1600200"/>
            <a:ext cx="4402832" cy="4525963"/>
          </a:xfrm>
        </p:spPr>
        <p:txBody>
          <a:bodyPr>
            <a:normAutofit fontScale="70000" lnSpcReduction="20000"/>
          </a:bodyPr>
          <a:lstStyle/>
          <a:p>
            <a:pPr marL="0" indent="0">
              <a:buNone/>
            </a:pPr>
            <a:r>
              <a:rPr lang="en-GB" dirty="0"/>
              <a:t>Aware of personal factors important for career (competence)</a:t>
            </a:r>
          </a:p>
          <a:p>
            <a:pPr marL="457200" indent="-457200"/>
            <a:endParaRPr lang="en-GB" dirty="0"/>
          </a:p>
          <a:p>
            <a:pPr marL="457200" indent="-457200"/>
            <a:r>
              <a:rPr lang="en-GB" dirty="0"/>
              <a:t>Understands  importance of positive self image to career (knowledge)</a:t>
            </a:r>
          </a:p>
          <a:p>
            <a:pPr marL="457200" indent="-457200"/>
            <a:endParaRPr lang="en-GB" dirty="0"/>
          </a:p>
          <a:p>
            <a:pPr marL="457200" indent="-457200"/>
            <a:r>
              <a:rPr lang="en-GB" dirty="0"/>
              <a:t>Is able to assess own strengths &amp; weaknesses (skill)</a:t>
            </a:r>
          </a:p>
          <a:p>
            <a:pPr marL="457200" indent="-457200"/>
            <a:endParaRPr lang="en-GB" dirty="0"/>
          </a:p>
          <a:p>
            <a:pPr marL="457200" indent="-457200"/>
            <a:r>
              <a:rPr lang="en-GB" dirty="0"/>
              <a:t>Dares to take risks &amp; seeks to openly explore self (attitude)</a:t>
            </a:r>
          </a:p>
          <a:p>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19</a:t>
            </a:fld>
            <a:endParaRPr lang="en-GB"/>
          </a:p>
        </p:txBody>
      </p:sp>
      <p:pic>
        <p:nvPicPr>
          <p:cNvPr id="5" name="Picture 7" descr="C:\Users\hackingpaul13\AppData\Local\Microsoft\Windows\Temporary Internet Files\Content.IE5\WHRESV8S\MC9002408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412776"/>
            <a:ext cx="3312368"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731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1470025"/>
          </a:xfrm>
        </p:spPr>
        <p:txBody>
          <a:bodyPr/>
          <a:lstStyle/>
          <a:p>
            <a:r>
              <a:rPr lang="en-GB" dirty="0" smtClean="0"/>
              <a:t>What do you know about Georgia?</a:t>
            </a:r>
            <a:endParaRPr lang="en-GB" dirty="0"/>
          </a:p>
        </p:txBody>
      </p:sp>
      <p:sp>
        <p:nvSpPr>
          <p:cNvPr id="3" name="Subtitle 2"/>
          <p:cNvSpPr>
            <a:spLocks noGrp="1"/>
          </p:cNvSpPr>
          <p:nvPr>
            <p:ph type="subTitle" idx="1"/>
          </p:nvPr>
        </p:nvSpPr>
        <p:spPr/>
        <p:txBody>
          <a:bodyPr/>
          <a:lstStyle/>
          <a:p>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2</a:t>
            </a:fld>
            <a:endParaRPr lang="en-GB"/>
          </a:p>
        </p:txBody>
      </p:sp>
      <p:pic>
        <p:nvPicPr>
          <p:cNvPr id="3074" name="Picture 2" descr="C:\Users\Martin\Desktop\Martin's docs\Georgia\ICeGS presentation\Flag_of_Georgia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996952"/>
            <a:ext cx="3960440" cy="253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743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Exploring career opportunities</a:t>
            </a:r>
            <a:endParaRPr lang="en-GB" dirty="0"/>
          </a:p>
        </p:txBody>
      </p:sp>
      <p:sp>
        <p:nvSpPr>
          <p:cNvPr id="3" name="Content Placeholder 2"/>
          <p:cNvSpPr>
            <a:spLocks noGrp="1"/>
          </p:cNvSpPr>
          <p:nvPr>
            <p:ph idx="1"/>
          </p:nvPr>
        </p:nvSpPr>
        <p:spPr>
          <a:xfrm>
            <a:off x="457200" y="1600200"/>
            <a:ext cx="4042792" cy="4525963"/>
          </a:xfrm>
        </p:spPr>
        <p:txBody>
          <a:bodyPr>
            <a:normAutofit fontScale="70000" lnSpcReduction="20000"/>
          </a:bodyPr>
          <a:lstStyle/>
          <a:p>
            <a:pPr marL="0" indent="0">
              <a:buNone/>
            </a:pPr>
            <a:r>
              <a:rPr lang="en-GB" dirty="0"/>
              <a:t>Exploring work opportunities &amp; drawing  personal implication (competence)</a:t>
            </a:r>
          </a:p>
          <a:p>
            <a:pPr marL="457200" indent="-457200"/>
            <a:endParaRPr lang="en-GB" dirty="0"/>
          </a:p>
          <a:p>
            <a:pPr marL="457200" indent="-457200"/>
            <a:r>
              <a:rPr lang="en-GB" dirty="0"/>
              <a:t>Knows different forms of employment (knowledge)</a:t>
            </a:r>
          </a:p>
          <a:p>
            <a:pPr marL="457200" indent="-457200"/>
            <a:endParaRPr lang="en-GB" dirty="0"/>
          </a:p>
          <a:p>
            <a:pPr marL="457200" indent="-457200"/>
            <a:r>
              <a:rPr lang="en-GB" dirty="0"/>
              <a:t>Able to use labour market information for personal career management (skill)</a:t>
            </a:r>
          </a:p>
          <a:p>
            <a:pPr marL="457200" indent="-457200"/>
            <a:endParaRPr lang="en-GB" dirty="0"/>
          </a:p>
          <a:p>
            <a:pPr marL="457200" indent="-457200"/>
            <a:r>
              <a:rPr lang="en-GB" dirty="0"/>
              <a:t>Has positive attitude to business start up (attitude)</a:t>
            </a:r>
          </a:p>
          <a:p>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20</a:t>
            </a:fld>
            <a:endParaRPr lang="en-GB"/>
          </a:p>
        </p:txBody>
      </p:sp>
      <p:pic>
        <p:nvPicPr>
          <p:cNvPr id="5" name="Picture 4" descr="C:\Users\hackingpaul13\Desktop\CIMG061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383"/>
          <a:stretch/>
        </p:blipFill>
        <p:spPr bwMode="auto">
          <a:xfrm>
            <a:off x="4932040" y="1556792"/>
            <a:ext cx="392166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297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Planning</a:t>
            </a:r>
            <a:endParaRPr lang="en-GB" dirty="0"/>
          </a:p>
        </p:txBody>
      </p:sp>
      <p:sp>
        <p:nvSpPr>
          <p:cNvPr id="3" name="Content Placeholder 2"/>
          <p:cNvSpPr>
            <a:spLocks noGrp="1"/>
          </p:cNvSpPr>
          <p:nvPr>
            <p:ph idx="1"/>
          </p:nvPr>
        </p:nvSpPr>
        <p:spPr>
          <a:xfrm>
            <a:off x="457200" y="1600200"/>
            <a:ext cx="4114800" cy="4525963"/>
          </a:xfrm>
        </p:spPr>
        <p:txBody>
          <a:bodyPr>
            <a:normAutofit fontScale="70000" lnSpcReduction="20000"/>
          </a:bodyPr>
          <a:lstStyle/>
          <a:p>
            <a:pPr marL="0" indent="0">
              <a:buNone/>
            </a:pPr>
            <a:r>
              <a:rPr lang="en-GB" dirty="0"/>
              <a:t>Creation of a broad &amp; adaptable career vision (competence)</a:t>
            </a:r>
          </a:p>
          <a:p>
            <a:pPr marL="457200" indent="-457200"/>
            <a:endParaRPr lang="en-GB" dirty="0"/>
          </a:p>
          <a:p>
            <a:pPr marL="457200" indent="-457200"/>
            <a:r>
              <a:rPr lang="en-GB" dirty="0"/>
              <a:t>Knows concept of career vision &amp; its importance for career success (knowledge)</a:t>
            </a:r>
          </a:p>
          <a:p>
            <a:pPr marL="457200" indent="-457200"/>
            <a:endParaRPr lang="en-GB" dirty="0"/>
          </a:p>
          <a:p>
            <a:pPr marL="457200" indent="-457200"/>
            <a:r>
              <a:rPr lang="en-GB" dirty="0"/>
              <a:t>Is able to define career vision (skill)</a:t>
            </a:r>
          </a:p>
          <a:p>
            <a:pPr marL="457200" indent="-457200"/>
            <a:endParaRPr lang="en-GB" dirty="0"/>
          </a:p>
          <a:p>
            <a:pPr marL="457200" indent="-457200"/>
            <a:r>
              <a:rPr lang="en-GB" dirty="0"/>
              <a:t>Displays openness to various career opportunities (</a:t>
            </a:r>
            <a:r>
              <a:rPr lang="en-GB" dirty="0" smtClean="0"/>
              <a:t>attitude)</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21</a:t>
            </a:fld>
            <a:endParaRPr lang="en-GB"/>
          </a:p>
        </p:txBody>
      </p:sp>
      <p:pic>
        <p:nvPicPr>
          <p:cNvPr id="5" name="Picture 3" descr="C:\Users\hackingpaul13\AppData\Local\Microsoft\Windows\Temporary Internet Files\Content.IE5\OIMI4HSN\MP90044247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632" y="16288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43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implementation</a:t>
            </a:r>
            <a:endParaRPr lang="en-GB"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pPr marL="0" indent="0">
              <a:buNone/>
            </a:pPr>
            <a:r>
              <a:rPr lang="en-GB" dirty="0"/>
              <a:t>Job search process management (competence)</a:t>
            </a:r>
          </a:p>
          <a:p>
            <a:endParaRPr lang="en-GB" dirty="0"/>
          </a:p>
          <a:p>
            <a:r>
              <a:rPr lang="en-GB" dirty="0"/>
              <a:t>Knows how to prepare job search documents </a:t>
            </a:r>
            <a:br>
              <a:rPr lang="en-GB" dirty="0"/>
            </a:br>
            <a:r>
              <a:rPr lang="en-GB" dirty="0" err="1"/>
              <a:t>eg</a:t>
            </a:r>
            <a:r>
              <a:rPr lang="en-GB" dirty="0"/>
              <a:t> CV (knowledge)</a:t>
            </a:r>
          </a:p>
          <a:p>
            <a:endParaRPr lang="en-GB" dirty="0"/>
          </a:p>
          <a:p>
            <a:r>
              <a:rPr lang="en-GB" dirty="0"/>
              <a:t>Is able to secure help of contacts in job search process (skill)</a:t>
            </a:r>
          </a:p>
          <a:p>
            <a:endParaRPr lang="en-GB" dirty="0"/>
          </a:p>
          <a:p>
            <a:r>
              <a:rPr lang="en-GB" dirty="0"/>
              <a:t>Seeks to assume learning goals &amp; outcomes (attitude)</a:t>
            </a:r>
          </a:p>
          <a:p>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22</a:t>
            </a:fld>
            <a:endParaRPr lang="en-GB"/>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484784"/>
            <a:ext cx="446449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844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 Career Management Student Programme</a:t>
            </a:r>
            <a:endParaRPr lang="en-GB" dirty="0"/>
          </a:p>
        </p:txBody>
      </p:sp>
      <p:sp>
        <p:nvSpPr>
          <p:cNvPr id="3" name="Content Placeholder 2"/>
          <p:cNvSpPr>
            <a:spLocks noGrp="1"/>
          </p:cNvSpPr>
          <p:nvPr>
            <p:ph idx="1"/>
          </p:nvPr>
        </p:nvSpPr>
        <p:spPr/>
        <p:txBody>
          <a:bodyPr/>
          <a:lstStyle/>
          <a:p>
            <a:r>
              <a:rPr lang="en-GB" dirty="0" smtClean="0"/>
              <a:t>15 week course taught in English</a:t>
            </a:r>
          </a:p>
          <a:p>
            <a:r>
              <a:rPr lang="en-GB" dirty="0"/>
              <a:t>P</a:t>
            </a:r>
            <a:r>
              <a:rPr lang="en-GB" dirty="0" smtClean="0"/>
              <a:t>iloted in all the partner universities mainly in the Spring semester 2014</a:t>
            </a:r>
          </a:p>
          <a:p>
            <a:r>
              <a:rPr lang="en-GB" dirty="0" smtClean="0"/>
              <a:t>Some universities, e.g. International Black Sea,  ran several pilot courses</a:t>
            </a:r>
          </a:p>
          <a:p>
            <a:pPr marL="0" indent="0">
              <a:buNone/>
            </a:pP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23</a:t>
            </a:fld>
            <a:endParaRPr lang="en-GB"/>
          </a:p>
        </p:txBody>
      </p:sp>
      <p:pic>
        <p:nvPicPr>
          <p:cNvPr id="3075" name="Picture 3" descr="C:\Users\user\AppData\Local\Microsoft\Windows\Temporary Internet Files\Content.IE5\MC3V1B5N\MP9004484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337247"/>
            <a:ext cx="6264696" cy="175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805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pPr marL="0" indent="0">
              <a:buNone/>
            </a:pPr>
            <a:r>
              <a:rPr lang="en-GB" dirty="0" smtClean="0"/>
              <a:t>Students will:</a:t>
            </a:r>
          </a:p>
          <a:p>
            <a:r>
              <a:rPr lang="en-GB" dirty="0"/>
              <a:t>k</a:t>
            </a:r>
            <a:r>
              <a:rPr lang="en-GB" dirty="0" smtClean="0"/>
              <a:t>now &amp; understand key factors affecting career development success</a:t>
            </a:r>
          </a:p>
          <a:p>
            <a:r>
              <a:rPr lang="en-GB" dirty="0"/>
              <a:t>d</a:t>
            </a:r>
            <a:r>
              <a:rPr lang="en-GB" dirty="0" smtClean="0"/>
              <a:t>emonstrate they have the skills to apply theory &amp; practice of career development</a:t>
            </a:r>
          </a:p>
          <a:p>
            <a:r>
              <a:rPr lang="en-GB" dirty="0"/>
              <a:t>h</a:t>
            </a:r>
            <a:r>
              <a:rPr lang="en-GB" dirty="0" smtClean="0"/>
              <a:t>ave developed positive, realistic &amp; resilient attitudes &amp; values that underpin career development success</a:t>
            </a:r>
          </a:p>
          <a:p>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24</a:t>
            </a:fld>
            <a:endParaRPr lang="en-GB"/>
          </a:p>
        </p:txBody>
      </p:sp>
    </p:spTree>
    <p:extLst>
      <p:ext uri="{BB962C8B-B14F-4D97-AF65-F5344CB8AC3E}">
        <p14:creationId xmlns:p14="http://schemas.microsoft.com/office/powerpoint/2010/main" val="712057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structure</a:t>
            </a:r>
            <a:endParaRPr lang="en-GB" dirty="0"/>
          </a:p>
        </p:txBody>
      </p:sp>
      <p:sp>
        <p:nvSpPr>
          <p:cNvPr id="3" name="Content Placeholder 2"/>
          <p:cNvSpPr>
            <a:spLocks noGrp="1"/>
          </p:cNvSpPr>
          <p:nvPr>
            <p:ph idx="1"/>
          </p:nvPr>
        </p:nvSpPr>
        <p:spPr/>
        <p:txBody>
          <a:bodyPr>
            <a:normAutofit/>
          </a:bodyPr>
          <a:lstStyle/>
          <a:p>
            <a:r>
              <a:rPr lang="en-GB" dirty="0" smtClean="0"/>
              <a:t>Student contact working hours – 30</a:t>
            </a:r>
          </a:p>
          <a:p>
            <a:r>
              <a:rPr lang="en-GB" dirty="0" smtClean="0"/>
              <a:t>Independent working hours – 20</a:t>
            </a:r>
          </a:p>
          <a:p>
            <a:r>
              <a:rPr lang="en-GB" dirty="0" smtClean="0"/>
              <a:t>Teaching &amp; learning methods a combination of teacher guided, research, reflective &amp; task based learning, group work, individual study &amp; autonomous learning.</a:t>
            </a:r>
          </a:p>
        </p:txBody>
      </p:sp>
      <p:sp>
        <p:nvSpPr>
          <p:cNvPr id="4" name="Slide Number Placeholder 3"/>
          <p:cNvSpPr>
            <a:spLocks noGrp="1"/>
          </p:cNvSpPr>
          <p:nvPr>
            <p:ph type="sldNum" sz="quarter" idx="12"/>
          </p:nvPr>
        </p:nvSpPr>
        <p:spPr/>
        <p:txBody>
          <a:bodyPr/>
          <a:lstStyle/>
          <a:p>
            <a:fld id="{A611F0F0-8F67-4C37-9374-B19CB904F515}" type="slidenum">
              <a:rPr lang="en-GB" smtClean="0"/>
              <a:t>25</a:t>
            </a:fld>
            <a:endParaRPr lang="en-GB"/>
          </a:p>
        </p:txBody>
      </p:sp>
    </p:spTree>
    <p:extLst>
      <p:ext uri="{BB962C8B-B14F-4D97-AF65-F5344CB8AC3E}">
        <p14:creationId xmlns:p14="http://schemas.microsoft.com/office/powerpoint/2010/main" val="4021908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topics</a:t>
            </a:r>
            <a:endParaRPr lang="en-GB" dirty="0"/>
          </a:p>
        </p:txBody>
      </p:sp>
      <p:sp>
        <p:nvSpPr>
          <p:cNvPr id="3" name="Content Placeholder 2"/>
          <p:cNvSpPr>
            <a:spLocks noGrp="1"/>
          </p:cNvSpPr>
          <p:nvPr>
            <p:ph sz="half" idx="1"/>
          </p:nvPr>
        </p:nvSpPr>
        <p:spPr/>
        <p:txBody>
          <a:bodyPr>
            <a:normAutofit fontScale="92500" lnSpcReduction="20000"/>
          </a:bodyPr>
          <a:lstStyle/>
          <a:p>
            <a:r>
              <a:rPr lang="en-GB" dirty="0" smtClean="0"/>
              <a:t>What career means in changing world</a:t>
            </a:r>
          </a:p>
          <a:p>
            <a:r>
              <a:rPr lang="en-GB" dirty="0" smtClean="0"/>
              <a:t>Career development theory &amp; practice</a:t>
            </a:r>
          </a:p>
          <a:p>
            <a:r>
              <a:rPr lang="en-GB" dirty="0" smtClean="0"/>
              <a:t>Self-awareness &amp; its impact on career</a:t>
            </a:r>
          </a:p>
          <a:p>
            <a:r>
              <a:rPr lang="en-GB" dirty="0" smtClean="0"/>
              <a:t>Researching &amp; exploring career options</a:t>
            </a:r>
          </a:p>
          <a:p>
            <a:r>
              <a:rPr lang="en-GB" dirty="0" smtClean="0"/>
              <a:t>Presentation of research results on own career options</a:t>
            </a:r>
          </a:p>
          <a:p>
            <a:r>
              <a:rPr lang="en-GB" dirty="0" smtClean="0"/>
              <a:t>Career </a:t>
            </a:r>
            <a:r>
              <a:rPr lang="en-GB" dirty="0"/>
              <a:t>vision</a:t>
            </a:r>
          </a:p>
          <a:p>
            <a:endParaRPr lang="en-GB" dirty="0"/>
          </a:p>
        </p:txBody>
      </p:sp>
      <p:sp>
        <p:nvSpPr>
          <p:cNvPr id="7" name="Content Placeholder 6"/>
          <p:cNvSpPr>
            <a:spLocks noGrp="1"/>
          </p:cNvSpPr>
          <p:nvPr>
            <p:ph sz="half" idx="2"/>
          </p:nvPr>
        </p:nvSpPr>
        <p:spPr/>
        <p:txBody>
          <a:bodyPr>
            <a:normAutofit fontScale="92500" lnSpcReduction="20000"/>
          </a:bodyPr>
          <a:lstStyle/>
          <a:p>
            <a:r>
              <a:rPr lang="en-GB" dirty="0" smtClean="0"/>
              <a:t>Career decision-making</a:t>
            </a:r>
          </a:p>
          <a:p>
            <a:r>
              <a:rPr lang="en-GB" dirty="0" smtClean="0"/>
              <a:t>Career planning</a:t>
            </a:r>
          </a:p>
          <a:p>
            <a:r>
              <a:rPr lang="en-GB" dirty="0" smtClean="0"/>
              <a:t>Exploring learning options</a:t>
            </a:r>
          </a:p>
          <a:p>
            <a:r>
              <a:rPr lang="en-GB" dirty="0" smtClean="0"/>
              <a:t>Graduate recruitment &amp; what employers are looking for</a:t>
            </a:r>
          </a:p>
          <a:p>
            <a:r>
              <a:rPr lang="en-GB" dirty="0" smtClean="0"/>
              <a:t>Job application documents</a:t>
            </a:r>
          </a:p>
          <a:p>
            <a:r>
              <a:rPr lang="en-GB" dirty="0" smtClean="0"/>
              <a:t>Job interview</a:t>
            </a:r>
          </a:p>
          <a:p>
            <a:r>
              <a:rPr lang="en-GB" dirty="0" smtClean="0"/>
              <a:t>Being successful at work</a:t>
            </a:r>
          </a:p>
          <a:p>
            <a:r>
              <a:rPr lang="en-GB" dirty="0" smtClean="0"/>
              <a:t>Management of career changes</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26</a:t>
            </a:fld>
            <a:endParaRPr lang="en-GB" dirty="0"/>
          </a:p>
        </p:txBody>
      </p:sp>
    </p:spTree>
    <p:extLst>
      <p:ext uri="{BB962C8B-B14F-4D97-AF65-F5344CB8AC3E}">
        <p14:creationId xmlns:p14="http://schemas.microsoft.com/office/powerpoint/2010/main" val="2311787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a:t>
            </a:r>
          </a:p>
        </p:txBody>
      </p:sp>
      <p:sp>
        <p:nvSpPr>
          <p:cNvPr id="3" name="Content Placeholder 2"/>
          <p:cNvSpPr>
            <a:spLocks noGrp="1"/>
          </p:cNvSpPr>
          <p:nvPr>
            <p:ph sz="half" idx="1"/>
          </p:nvPr>
        </p:nvSpPr>
        <p:spPr>
          <a:xfrm>
            <a:off x="467544" y="1628800"/>
            <a:ext cx="4038600" cy="4713387"/>
          </a:xfrm>
        </p:spPr>
        <p:txBody>
          <a:bodyPr>
            <a:normAutofit fontScale="85000" lnSpcReduction="20000"/>
          </a:bodyPr>
          <a:lstStyle/>
          <a:p>
            <a:pPr marL="0" indent="0">
              <a:buNone/>
            </a:pPr>
            <a:r>
              <a:rPr lang="en-GB" sz="3100" dirty="0"/>
              <a:t>Common to both </a:t>
            </a:r>
            <a:r>
              <a:rPr lang="en-GB" sz="3100" dirty="0" smtClean="0"/>
              <a:t>versions were three </a:t>
            </a:r>
            <a:r>
              <a:rPr lang="en-GB" sz="3100" dirty="0"/>
              <a:t>assessed </a:t>
            </a:r>
            <a:r>
              <a:rPr lang="en-GB" sz="3100" dirty="0" smtClean="0"/>
              <a:t>components:</a:t>
            </a:r>
            <a:endParaRPr lang="en-GB" sz="3100" dirty="0"/>
          </a:p>
          <a:p>
            <a:pPr marL="514350" indent="-514350">
              <a:buFont typeface="+mj-lt"/>
              <a:buAutoNum type="arabicPeriod"/>
            </a:pPr>
            <a:r>
              <a:rPr lang="en-GB" sz="3100" dirty="0"/>
              <a:t>research project report on own career options (50%)</a:t>
            </a:r>
          </a:p>
          <a:p>
            <a:pPr marL="514350" indent="-514350">
              <a:buFont typeface="+mj-lt"/>
              <a:buAutoNum type="arabicPeriod"/>
            </a:pPr>
            <a:r>
              <a:rPr lang="en-GB" sz="3100" dirty="0"/>
              <a:t>job application package (20%)</a:t>
            </a:r>
          </a:p>
          <a:p>
            <a:pPr marL="514350" indent="-514350">
              <a:buFont typeface="+mj-lt"/>
              <a:buAutoNum type="arabicPeriod"/>
            </a:pPr>
            <a:r>
              <a:rPr lang="en-GB" sz="3100" dirty="0"/>
              <a:t>career development plan (30%)</a:t>
            </a:r>
          </a:p>
          <a:p>
            <a:endParaRPr lang="en-GB" dirty="0"/>
          </a:p>
        </p:txBody>
      </p:sp>
      <p:sp>
        <p:nvSpPr>
          <p:cNvPr id="4" name="Content Placeholder 3"/>
          <p:cNvSpPr>
            <a:spLocks noGrp="1"/>
          </p:cNvSpPr>
          <p:nvPr>
            <p:ph sz="half" idx="2"/>
          </p:nvPr>
        </p:nvSpPr>
        <p:spPr>
          <a:xfrm>
            <a:off x="4648200" y="1340768"/>
            <a:ext cx="4038600" cy="4785395"/>
          </a:xfrm>
        </p:spPr>
        <p:txBody>
          <a:bodyPr>
            <a:normAutofit fontScale="85000" lnSpcReduction="20000"/>
          </a:bodyPr>
          <a:lstStyle/>
          <a:p>
            <a:pPr marL="0" indent="0">
              <a:buNone/>
            </a:pPr>
            <a:r>
              <a:rPr lang="en-GB" b="1" dirty="0" smtClean="0"/>
              <a:t>Version A:</a:t>
            </a:r>
          </a:p>
          <a:p>
            <a:r>
              <a:rPr lang="en-GB" dirty="0"/>
              <a:t>The overall course mark must be 51% or above to secure a </a:t>
            </a:r>
            <a:r>
              <a:rPr lang="en-GB" dirty="0" smtClean="0"/>
              <a:t>pass</a:t>
            </a:r>
          </a:p>
          <a:p>
            <a:pPr marL="0" indent="0">
              <a:buNone/>
            </a:pPr>
            <a:r>
              <a:rPr lang="en-GB" b="1" dirty="0" smtClean="0"/>
              <a:t>Version B:</a:t>
            </a:r>
          </a:p>
          <a:p>
            <a:r>
              <a:rPr lang="en-GB" dirty="0" smtClean="0"/>
              <a:t>Four bands </a:t>
            </a:r>
            <a:r>
              <a:rPr lang="en-GB" dirty="0"/>
              <a:t>of marks: 0-51 </a:t>
            </a:r>
            <a:r>
              <a:rPr lang="en-GB" dirty="0" smtClean="0"/>
              <a:t>(fail), </a:t>
            </a:r>
            <a:r>
              <a:rPr lang="en-GB" dirty="0"/>
              <a:t>52-70, 71-80, 81-100</a:t>
            </a:r>
          </a:p>
          <a:p>
            <a:r>
              <a:rPr lang="en-GB" dirty="0"/>
              <a:t>All pieces of course work have to be submitted to secure a pass mark</a:t>
            </a:r>
          </a:p>
          <a:p>
            <a:r>
              <a:rPr lang="en-GB" dirty="0"/>
              <a:t>Assessment methods </a:t>
            </a:r>
            <a:r>
              <a:rPr lang="en-GB" dirty="0" smtClean="0"/>
              <a:t>include: </a:t>
            </a:r>
            <a:r>
              <a:rPr lang="en-GB" dirty="0"/>
              <a:t>report, case studies, self-reflection, project work &amp; presentation</a:t>
            </a:r>
          </a:p>
          <a:p>
            <a:pPr marL="0" indent="0">
              <a:buNone/>
            </a:pPr>
            <a:endParaRPr lang="en-GB" dirty="0"/>
          </a:p>
          <a:p>
            <a:endParaRPr lang="en-GB" dirty="0"/>
          </a:p>
        </p:txBody>
      </p:sp>
      <p:sp>
        <p:nvSpPr>
          <p:cNvPr id="5" name="Slide Number Placeholder 4"/>
          <p:cNvSpPr>
            <a:spLocks noGrp="1"/>
          </p:cNvSpPr>
          <p:nvPr>
            <p:ph type="sldNum" sz="quarter" idx="12"/>
          </p:nvPr>
        </p:nvSpPr>
        <p:spPr/>
        <p:txBody>
          <a:bodyPr/>
          <a:lstStyle/>
          <a:p>
            <a:fld id="{A611F0F0-8F67-4C37-9374-B19CB904F515}" type="slidenum">
              <a:rPr lang="en-GB" smtClean="0"/>
              <a:t>27</a:t>
            </a:fld>
            <a:endParaRPr lang="en-GB"/>
          </a:p>
        </p:txBody>
      </p:sp>
    </p:spTree>
    <p:extLst>
      <p:ext uri="{BB962C8B-B14F-4D97-AF65-F5344CB8AC3E}">
        <p14:creationId xmlns:p14="http://schemas.microsoft.com/office/powerpoint/2010/main" val="1472667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Staff training programme</a:t>
            </a:r>
            <a:endParaRPr lang="en-GB" dirty="0"/>
          </a:p>
        </p:txBody>
      </p:sp>
      <p:sp>
        <p:nvSpPr>
          <p:cNvPr id="3" name="Content Placeholder 2"/>
          <p:cNvSpPr>
            <a:spLocks noGrp="1"/>
          </p:cNvSpPr>
          <p:nvPr>
            <p:ph idx="1"/>
          </p:nvPr>
        </p:nvSpPr>
        <p:spPr/>
        <p:txBody>
          <a:bodyPr/>
          <a:lstStyle/>
          <a:p>
            <a:r>
              <a:rPr lang="en-GB" dirty="0" smtClean="0"/>
              <a:t>Part 1 – one week: </a:t>
            </a:r>
          </a:p>
          <a:p>
            <a:pPr marL="0" indent="0">
              <a:buNone/>
            </a:pPr>
            <a:r>
              <a:rPr lang="en-GB" dirty="0" smtClean="0"/>
              <a:t>	40 contact hrs, 15 independent hrs</a:t>
            </a:r>
          </a:p>
          <a:p>
            <a:r>
              <a:rPr lang="en-GB" dirty="0" smtClean="0"/>
              <a:t>Part 2 – 3 days: </a:t>
            </a:r>
          </a:p>
          <a:p>
            <a:pPr marL="0" indent="0">
              <a:buNone/>
            </a:pPr>
            <a:r>
              <a:rPr lang="en-GB" dirty="0"/>
              <a:t>	</a:t>
            </a:r>
            <a:r>
              <a:rPr lang="en-GB" dirty="0" smtClean="0"/>
              <a:t>24 contact hrs, 30 independent hrs</a:t>
            </a:r>
          </a:p>
          <a:p>
            <a:r>
              <a:rPr lang="en-GB" dirty="0" smtClean="0"/>
              <a:t>Purpose: to develop the competencies of Georgian HE staff for delivery of career education programme</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28</a:t>
            </a:fld>
            <a:endParaRPr lang="en-GB"/>
          </a:p>
        </p:txBody>
      </p:sp>
    </p:spTree>
    <p:extLst>
      <p:ext uri="{BB962C8B-B14F-4D97-AF65-F5344CB8AC3E}">
        <p14:creationId xmlns:p14="http://schemas.microsoft.com/office/powerpoint/2010/main" val="4216813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training part 1</a:t>
            </a:r>
            <a:endParaRPr lang="en-GB" dirty="0"/>
          </a:p>
        </p:txBody>
      </p:sp>
      <p:sp>
        <p:nvSpPr>
          <p:cNvPr id="3" name="Content Placeholder 2"/>
          <p:cNvSpPr>
            <a:spLocks noGrp="1"/>
          </p:cNvSpPr>
          <p:nvPr>
            <p:ph idx="1"/>
          </p:nvPr>
        </p:nvSpPr>
        <p:spPr/>
        <p:txBody>
          <a:bodyPr/>
          <a:lstStyle/>
          <a:p>
            <a:pPr marL="0" indent="0">
              <a:buNone/>
            </a:pPr>
            <a:r>
              <a:rPr lang="en-GB" dirty="0" smtClean="0"/>
              <a:t>Includes: </a:t>
            </a:r>
          </a:p>
          <a:p>
            <a:r>
              <a:rPr lang="en-GB" dirty="0"/>
              <a:t>c</a:t>
            </a:r>
            <a:r>
              <a:rPr lang="en-GB" dirty="0" smtClean="0"/>
              <a:t>oncepts of career &amp; career management</a:t>
            </a:r>
          </a:p>
          <a:p>
            <a:r>
              <a:rPr lang="en-GB" dirty="0"/>
              <a:t>d</a:t>
            </a:r>
            <a:r>
              <a:rPr lang="en-GB" dirty="0" smtClean="0"/>
              <a:t>ifferent models of career education, linking pedagogy to careers theory, role of lecturer &amp; assessing careers education</a:t>
            </a:r>
          </a:p>
          <a:p>
            <a:r>
              <a:rPr lang="en-GB" dirty="0"/>
              <a:t>p</a:t>
            </a:r>
            <a:r>
              <a:rPr lang="en-GB" dirty="0" smtClean="0"/>
              <a:t>lus how to deliver each of the elements of the student programme</a:t>
            </a:r>
          </a:p>
          <a:p>
            <a:pPr marL="0" indent="0">
              <a:buNone/>
            </a:pPr>
            <a:endParaRPr lang="en-GB" dirty="0" smtClean="0"/>
          </a:p>
          <a:p>
            <a:pPr marL="0" indent="0">
              <a:buNone/>
            </a:pPr>
            <a:endParaRPr lang="en-GB" dirty="0" smtClean="0"/>
          </a:p>
          <a:p>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29</a:t>
            </a:fld>
            <a:endParaRPr lang="en-GB"/>
          </a:p>
        </p:txBody>
      </p:sp>
    </p:spTree>
    <p:extLst>
      <p:ext uri="{BB962C8B-B14F-4D97-AF65-F5344CB8AC3E}">
        <p14:creationId xmlns:p14="http://schemas.microsoft.com/office/powerpoint/2010/main" val="3092492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Hopefully more than the NHS!</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3</a:t>
            </a:fld>
            <a:endParaRPr lang="en-GB"/>
          </a:p>
        </p:txBody>
      </p:sp>
      <p:pic>
        <p:nvPicPr>
          <p:cNvPr id="2050" name="Picture 2" descr="C:\Users\Martin\Desktop\Martin's docs\Georgia\ICeGS presentation\NH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208912" cy="39604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32040" y="5966495"/>
            <a:ext cx="4104456" cy="369332"/>
          </a:xfrm>
          <a:prstGeom prst="rect">
            <a:avLst/>
          </a:prstGeom>
          <a:noFill/>
        </p:spPr>
        <p:txBody>
          <a:bodyPr wrap="square" rtlCol="0">
            <a:spAutoFit/>
          </a:bodyPr>
          <a:lstStyle/>
          <a:p>
            <a:r>
              <a:rPr lang="en-GB" dirty="0" smtClean="0"/>
              <a:t>From NHS National Blood Service website</a:t>
            </a:r>
            <a:endParaRPr lang="en-GB" dirty="0"/>
          </a:p>
        </p:txBody>
      </p:sp>
    </p:spTree>
    <p:extLst>
      <p:ext uri="{BB962C8B-B14F-4D97-AF65-F5344CB8AC3E}">
        <p14:creationId xmlns:p14="http://schemas.microsoft.com/office/powerpoint/2010/main" val="692359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training part 2</a:t>
            </a:r>
            <a:endParaRPr lang="en-GB" dirty="0"/>
          </a:p>
        </p:txBody>
      </p:sp>
      <p:sp>
        <p:nvSpPr>
          <p:cNvPr id="3" name="Content Placeholder 2"/>
          <p:cNvSpPr>
            <a:spLocks noGrp="1"/>
          </p:cNvSpPr>
          <p:nvPr>
            <p:ph idx="1"/>
          </p:nvPr>
        </p:nvSpPr>
        <p:spPr>
          <a:xfrm>
            <a:off x="457200" y="1600200"/>
            <a:ext cx="8435280" cy="4525963"/>
          </a:xfrm>
        </p:spPr>
        <p:txBody>
          <a:bodyPr>
            <a:normAutofit/>
          </a:bodyPr>
          <a:lstStyle/>
          <a:p>
            <a:pPr marL="0" indent="0">
              <a:buNone/>
            </a:pPr>
            <a:r>
              <a:rPr lang="en-GB" dirty="0" smtClean="0"/>
              <a:t>To enable a trainer to:</a:t>
            </a:r>
          </a:p>
          <a:p>
            <a:r>
              <a:rPr lang="en-GB" dirty="0" smtClean="0"/>
              <a:t>understand student Career Management Competencies Framework</a:t>
            </a:r>
          </a:p>
          <a:p>
            <a:r>
              <a:rPr lang="en-GB" dirty="0" smtClean="0"/>
              <a:t>formulate learning objectives </a:t>
            </a:r>
          </a:p>
          <a:p>
            <a:r>
              <a:rPr lang="en-GB" dirty="0" smtClean="0"/>
              <a:t>practise particular methods &amp; tools to effectively deliver Student Career Management Programme according to individual teaching plans</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30</a:t>
            </a:fld>
            <a:endParaRPr lang="en-GB"/>
          </a:p>
        </p:txBody>
      </p:sp>
    </p:spTree>
    <p:extLst>
      <p:ext uri="{BB962C8B-B14F-4D97-AF65-F5344CB8AC3E}">
        <p14:creationId xmlns:p14="http://schemas.microsoft.com/office/powerpoint/2010/main" val="1324787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Staff training – how to establish &amp; run an HE career unit</a:t>
            </a:r>
            <a:endParaRPr lang="en-GB" dirty="0"/>
          </a:p>
        </p:txBody>
      </p:sp>
      <p:sp>
        <p:nvSpPr>
          <p:cNvPr id="3" name="Content Placeholder 2"/>
          <p:cNvSpPr>
            <a:spLocks noGrp="1"/>
          </p:cNvSpPr>
          <p:nvPr>
            <p:ph idx="1"/>
          </p:nvPr>
        </p:nvSpPr>
        <p:spPr/>
        <p:txBody>
          <a:bodyPr/>
          <a:lstStyle/>
          <a:p>
            <a:r>
              <a:rPr lang="en-GB" dirty="0" smtClean="0"/>
              <a:t>Aimed at a different audience from careers education programme - mainly administrative &amp; management staff in HE</a:t>
            </a:r>
          </a:p>
          <a:p>
            <a:r>
              <a:rPr lang="en-GB" dirty="0" smtClean="0"/>
              <a:t>16 contact hours</a:t>
            </a:r>
          </a:p>
          <a:p>
            <a:pPr marL="0" indent="0">
              <a:buNone/>
            </a:pPr>
            <a:endParaRPr lang="en-GB" dirty="0" smtClean="0"/>
          </a:p>
          <a:p>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31</a:t>
            </a:fld>
            <a:endParaRPr lang="en-GB"/>
          </a:p>
        </p:txBody>
      </p:sp>
      <p:pic>
        <p:nvPicPr>
          <p:cNvPr id="4098" name="Picture 2" descr="C:\Users\user\AppData\Local\Microsoft\Windows\Temporary Internet Files\Content.IE5\R61LLFZY\MC9002899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8474" y="3861048"/>
            <a:ext cx="2965010" cy="2547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252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unit establishment training</a:t>
            </a:r>
            <a:endParaRPr lang="en-GB" dirty="0"/>
          </a:p>
        </p:txBody>
      </p:sp>
      <p:sp>
        <p:nvSpPr>
          <p:cNvPr id="3" name="Content Placeholder 2"/>
          <p:cNvSpPr>
            <a:spLocks noGrp="1"/>
          </p:cNvSpPr>
          <p:nvPr>
            <p:ph idx="1"/>
          </p:nvPr>
        </p:nvSpPr>
        <p:spPr/>
        <p:txBody>
          <a:bodyPr/>
          <a:lstStyle/>
          <a:p>
            <a:pPr marL="0" indent="0">
              <a:buNone/>
            </a:pPr>
            <a:r>
              <a:rPr lang="en-GB" dirty="0" smtClean="0"/>
              <a:t>Purpose included helping staff to:</a:t>
            </a:r>
          </a:p>
          <a:p>
            <a:r>
              <a:rPr lang="en-GB" dirty="0" smtClean="0"/>
              <a:t>develop mission statement, goals &amp; objectives of career services programme</a:t>
            </a:r>
          </a:p>
          <a:p>
            <a:r>
              <a:rPr lang="en-GB" dirty="0"/>
              <a:t>d</a:t>
            </a:r>
            <a:r>
              <a:rPr lang="en-GB" dirty="0" smtClean="0"/>
              <a:t>evelop career unit facilities, </a:t>
            </a:r>
            <a:r>
              <a:rPr lang="en-GB" dirty="0" err="1" smtClean="0"/>
              <a:t>e.g</a:t>
            </a:r>
            <a:r>
              <a:rPr lang="en-GB" dirty="0" smtClean="0"/>
              <a:t> location, design &amp; layout, equipment/technology</a:t>
            </a:r>
          </a:p>
          <a:p>
            <a:r>
              <a:rPr lang="en-GB" dirty="0" smtClean="0"/>
              <a:t>select &amp; train suitable staff</a:t>
            </a:r>
          </a:p>
          <a:p>
            <a:r>
              <a:rPr lang="en-GB" dirty="0" smtClean="0"/>
              <a:t>manage budgets</a:t>
            </a:r>
          </a:p>
          <a:p>
            <a:r>
              <a:rPr lang="en-GB" dirty="0" smtClean="0"/>
              <a:t>work with employers</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32</a:t>
            </a:fld>
            <a:endParaRPr lang="en-GB"/>
          </a:p>
        </p:txBody>
      </p:sp>
    </p:spTree>
    <p:extLst>
      <p:ext uri="{BB962C8B-B14F-4D97-AF65-F5344CB8AC3E}">
        <p14:creationId xmlns:p14="http://schemas.microsoft.com/office/powerpoint/2010/main" val="3875821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4. Student Career Management Guide</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580" y="1600200"/>
            <a:ext cx="6552840" cy="4525963"/>
          </a:xfrm>
        </p:spPr>
      </p:pic>
      <p:sp>
        <p:nvSpPr>
          <p:cNvPr id="4" name="Slide Number Placeholder 3"/>
          <p:cNvSpPr>
            <a:spLocks noGrp="1"/>
          </p:cNvSpPr>
          <p:nvPr>
            <p:ph type="sldNum" sz="quarter" idx="12"/>
          </p:nvPr>
        </p:nvSpPr>
        <p:spPr/>
        <p:txBody>
          <a:bodyPr/>
          <a:lstStyle/>
          <a:p>
            <a:fld id="{A611F0F0-8F67-4C37-9374-B19CB904F515}" type="slidenum">
              <a:rPr lang="en-GB" smtClean="0"/>
              <a:t>33</a:t>
            </a:fld>
            <a:endParaRPr lang="en-GB"/>
          </a:p>
        </p:txBody>
      </p:sp>
    </p:spTree>
    <p:extLst>
      <p:ext uri="{BB962C8B-B14F-4D97-AF65-F5344CB8AC3E}">
        <p14:creationId xmlns:p14="http://schemas.microsoft.com/office/powerpoint/2010/main" val="3441887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Student Career Management Guide</a:t>
            </a:r>
            <a:endParaRPr lang="en-GB" dirty="0"/>
          </a:p>
        </p:txBody>
      </p:sp>
      <p:sp>
        <p:nvSpPr>
          <p:cNvPr id="3" name="Content Placeholder 2"/>
          <p:cNvSpPr>
            <a:spLocks noGrp="1"/>
          </p:cNvSpPr>
          <p:nvPr>
            <p:ph sz="half" idx="1"/>
          </p:nvPr>
        </p:nvSpPr>
        <p:spPr/>
        <p:txBody>
          <a:bodyPr/>
          <a:lstStyle/>
          <a:p>
            <a:pPr marL="0" indent="0">
              <a:buNone/>
            </a:pPr>
            <a:r>
              <a:rPr lang="en-GB" dirty="0" smtClean="0"/>
              <a:t>Chapters:</a:t>
            </a:r>
          </a:p>
          <a:p>
            <a:pPr marL="514350" indent="-514350">
              <a:buFont typeface="+mj-lt"/>
              <a:buAutoNum type="arabicPeriod"/>
            </a:pPr>
            <a:r>
              <a:rPr lang="en-GB" dirty="0" smtClean="0"/>
              <a:t>Introduction</a:t>
            </a:r>
          </a:p>
          <a:p>
            <a:pPr marL="514350" indent="-514350">
              <a:buFont typeface="+mj-lt"/>
              <a:buAutoNum type="arabicPeriod"/>
            </a:pPr>
            <a:r>
              <a:rPr lang="en-GB" dirty="0" smtClean="0"/>
              <a:t>Self-awareness and its impact on career</a:t>
            </a:r>
          </a:p>
          <a:p>
            <a:pPr marL="514350" indent="-514350">
              <a:buFont typeface="+mj-lt"/>
              <a:buAutoNum type="arabicPeriod"/>
            </a:pPr>
            <a:r>
              <a:rPr lang="en-GB" dirty="0" smtClean="0"/>
              <a:t>Exploring the World of Work and Learning</a:t>
            </a:r>
          </a:p>
          <a:p>
            <a:pPr marL="514350" indent="-514350">
              <a:buFont typeface="+mj-lt"/>
              <a:buAutoNum type="arabicPeriod"/>
            </a:pPr>
            <a:r>
              <a:rPr lang="en-GB" dirty="0" smtClean="0"/>
              <a:t>Planning your career</a:t>
            </a:r>
            <a:endParaRPr lang="en-GB" dirty="0"/>
          </a:p>
        </p:txBody>
      </p:sp>
      <p:sp>
        <p:nvSpPr>
          <p:cNvPr id="7" name="Content Placeholder 6"/>
          <p:cNvSpPr>
            <a:spLocks noGrp="1"/>
          </p:cNvSpPr>
          <p:nvPr>
            <p:ph sz="half" idx="2"/>
          </p:nvPr>
        </p:nvSpPr>
        <p:spPr/>
        <p:txBody>
          <a:bodyPr/>
          <a:lstStyle/>
          <a:p>
            <a:pPr marL="0" indent="0">
              <a:buNone/>
            </a:pPr>
            <a:endParaRPr lang="en-GB" dirty="0" smtClean="0"/>
          </a:p>
          <a:p>
            <a:pPr marL="0" indent="0">
              <a:buNone/>
            </a:pPr>
            <a:r>
              <a:rPr lang="en-GB" dirty="0" smtClean="0"/>
              <a:t>5. Conducting an effective job search</a:t>
            </a:r>
          </a:p>
          <a:p>
            <a:pPr marL="0" indent="0">
              <a:buNone/>
            </a:pPr>
            <a:r>
              <a:rPr lang="en-GB" dirty="0" smtClean="0"/>
              <a:t>6. Managing Your Career</a:t>
            </a:r>
          </a:p>
          <a:p>
            <a:pPr marL="0" indent="0">
              <a:buNone/>
            </a:pPr>
            <a:r>
              <a:rPr lang="en-GB" dirty="0" smtClean="0"/>
              <a:t>7. Work-life balance</a:t>
            </a:r>
          </a:p>
          <a:p>
            <a:pPr marL="0" indent="0">
              <a:buNone/>
            </a:pPr>
            <a:endParaRPr lang="en-GB" sz="1400" dirty="0" smtClean="0"/>
          </a:p>
          <a:p>
            <a:pPr marL="0" indent="0">
              <a:buNone/>
            </a:pPr>
            <a:r>
              <a:rPr lang="en-GB" dirty="0" smtClean="0"/>
              <a:t>Glossary of terms</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34</a:t>
            </a:fld>
            <a:endParaRPr lang="en-GB"/>
          </a:p>
        </p:txBody>
      </p:sp>
    </p:spTree>
    <p:extLst>
      <p:ext uri="{BB962C8B-B14F-4D97-AF65-F5344CB8AC3E}">
        <p14:creationId xmlns:p14="http://schemas.microsoft.com/office/powerpoint/2010/main" val="3219649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Exercise</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35</a:t>
            </a:fld>
            <a:endParaRPr lang="en-GB"/>
          </a:p>
        </p:txBody>
      </p:sp>
      <p:pic>
        <p:nvPicPr>
          <p:cNvPr id="5" name="Content Placeholder 4"/>
          <p:cNvPicPr>
            <a:picLocks noGrp="1"/>
          </p:cNvPicPr>
          <p:nvPr>
            <p:ph idx="1"/>
          </p:nvPr>
        </p:nvPicPr>
        <p:blipFill>
          <a:blip r:embed="rId3"/>
          <a:stretch>
            <a:fillRect/>
          </a:stretch>
        </p:blipFill>
        <p:spPr>
          <a:xfrm>
            <a:off x="2285681" y="2148442"/>
            <a:ext cx="4572638" cy="3429479"/>
          </a:xfrm>
          <a:prstGeom prst="rect">
            <a:avLst/>
          </a:prstGeom>
        </p:spPr>
      </p:pic>
    </p:spTree>
    <p:extLst>
      <p:ext uri="{BB962C8B-B14F-4D97-AF65-F5344CB8AC3E}">
        <p14:creationId xmlns:p14="http://schemas.microsoft.com/office/powerpoint/2010/main" val="30073338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Staff </a:t>
            </a:r>
            <a:r>
              <a:rPr lang="en-GB" dirty="0"/>
              <a:t>C</a:t>
            </a:r>
            <a:r>
              <a:rPr lang="en-GB" dirty="0" smtClean="0"/>
              <a:t>areer Management Guide</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580" y="1600200"/>
            <a:ext cx="6552840" cy="4525963"/>
          </a:xfrm>
        </p:spPr>
      </p:pic>
      <p:sp>
        <p:nvSpPr>
          <p:cNvPr id="4" name="Slide Number Placeholder 3"/>
          <p:cNvSpPr>
            <a:spLocks noGrp="1"/>
          </p:cNvSpPr>
          <p:nvPr>
            <p:ph type="sldNum" sz="quarter" idx="12"/>
          </p:nvPr>
        </p:nvSpPr>
        <p:spPr/>
        <p:txBody>
          <a:bodyPr/>
          <a:lstStyle/>
          <a:p>
            <a:fld id="{A611F0F0-8F67-4C37-9374-B19CB904F515}" type="slidenum">
              <a:rPr lang="en-GB" smtClean="0"/>
              <a:t>36</a:t>
            </a:fld>
            <a:endParaRPr lang="en-GB"/>
          </a:p>
        </p:txBody>
      </p:sp>
    </p:spTree>
    <p:extLst>
      <p:ext uri="{BB962C8B-B14F-4D97-AF65-F5344CB8AC3E}">
        <p14:creationId xmlns:p14="http://schemas.microsoft.com/office/powerpoint/2010/main" val="4172726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Staff Career Management Guide</a:t>
            </a:r>
            <a:endParaRPr lang="en-GB" dirty="0"/>
          </a:p>
        </p:txBody>
      </p:sp>
      <p:sp>
        <p:nvSpPr>
          <p:cNvPr id="3" name="Content Placeholder 2"/>
          <p:cNvSpPr>
            <a:spLocks noGrp="1"/>
          </p:cNvSpPr>
          <p:nvPr>
            <p:ph sz="half" idx="1"/>
          </p:nvPr>
        </p:nvSpPr>
        <p:spPr/>
        <p:txBody>
          <a:bodyPr>
            <a:normAutofit fontScale="85000" lnSpcReduction="10000"/>
          </a:bodyPr>
          <a:lstStyle/>
          <a:p>
            <a:pPr marL="0" indent="0">
              <a:buNone/>
            </a:pPr>
            <a:r>
              <a:rPr lang="en-GB" dirty="0" smtClean="0"/>
              <a:t> Chapters:</a:t>
            </a:r>
          </a:p>
          <a:p>
            <a:pPr marL="514350" indent="-514350">
              <a:buFont typeface="+mj-lt"/>
              <a:buAutoNum type="arabicPeriod"/>
            </a:pPr>
            <a:r>
              <a:rPr lang="en-GB" dirty="0" smtClean="0"/>
              <a:t>Preparing the Course</a:t>
            </a:r>
          </a:p>
          <a:p>
            <a:pPr marL="514350" indent="-514350">
              <a:buFont typeface="+mj-lt"/>
              <a:buAutoNum type="arabicPeriod"/>
            </a:pPr>
            <a:r>
              <a:rPr lang="en-GB" dirty="0" smtClean="0"/>
              <a:t>Organising and Managing the Course</a:t>
            </a:r>
          </a:p>
          <a:p>
            <a:pPr marL="514350" indent="-514350">
              <a:buFont typeface="+mj-lt"/>
              <a:buAutoNum type="arabicPeriod"/>
            </a:pPr>
            <a:r>
              <a:rPr lang="en-GB" dirty="0" smtClean="0"/>
              <a:t>Delivering the Course</a:t>
            </a:r>
          </a:p>
          <a:p>
            <a:pPr marL="514350" indent="-514350">
              <a:buFont typeface="+mj-lt"/>
              <a:buAutoNum type="arabicPeriod"/>
            </a:pPr>
            <a:r>
              <a:rPr lang="en-GB" dirty="0" smtClean="0"/>
              <a:t>After the Course</a:t>
            </a:r>
            <a:endParaRPr lang="en-GB" dirty="0"/>
          </a:p>
        </p:txBody>
      </p:sp>
      <p:sp>
        <p:nvSpPr>
          <p:cNvPr id="5" name="Content Placeholder 4"/>
          <p:cNvSpPr>
            <a:spLocks noGrp="1"/>
          </p:cNvSpPr>
          <p:nvPr>
            <p:ph sz="half" idx="2"/>
          </p:nvPr>
        </p:nvSpPr>
        <p:spPr/>
        <p:txBody>
          <a:bodyPr>
            <a:normAutofit fontScale="85000" lnSpcReduction="10000"/>
          </a:bodyPr>
          <a:lstStyle/>
          <a:p>
            <a:pPr marL="0" indent="0">
              <a:buNone/>
            </a:pPr>
            <a:r>
              <a:rPr lang="en-GB" dirty="0" smtClean="0"/>
              <a:t>Annexes:</a:t>
            </a:r>
          </a:p>
          <a:p>
            <a:pPr marL="514350" indent="-514350">
              <a:buFont typeface="+mj-lt"/>
              <a:buAutoNum type="arabicPeriod"/>
            </a:pPr>
            <a:r>
              <a:rPr lang="en-GB" dirty="0" smtClean="0"/>
              <a:t>Glossary </a:t>
            </a:r>
            <a:r>
              <a:rPr lang="en-GB" dirty="0"/>
              <a:t>of </a:t>
            </a:r>
            <a:r>
              <a:rPr lang="en-GB" dirty="0" smtClean="0"/>
              <a:t>Terms</a:t>
            </a:r>
            <a:endParaRPr lang="en-GB" dirty="0"/>
          </a:p>
          <a:p>
            <a:pPr marL="514350" indent="-514350">
              <a:buAutoNum type="arabicPeriod"/>
            </a:pPr>
            <a:r>
              <a:rPr lang="en-GB" dirty="0"/>
              <a:t>Framework of Student Career Management Competencies</a:t>
            </a:r>
          </a:p>
          <a:p>
            <a:pPr marL="514350" indent="-514350">
              <a:buAutoNum type="arabicPeriod"/>
            </a:pPr>
            <a:r>
              <a:rPr lang="en-GB" dirty="0"/>
              <a:t>Student Career Competencies Development Programme</a:t>
            </a:r>
          </a:p>
          <a:p>
            <a:pPr marL="0" indent="0">
              <a:buNone/>
            </a:pPr>
            <a:r>
              <a:rPr lang="en-GB" dirty="0"/>
              <a:t>4.  </a:t>
            </a:r>
            <a:r>
              <a:rPr lang="en-GB" dirty="0" smtClean="0"/>
              <a:t> Student </a:t>
            </a:r>
            <a:r>
              <a:rPr lang="en-GB" dirty="0"/>
              <a:t>Questionnaire  </a:t>
            </a:r>
            <a:r>
              <a:rPr lang="en-GB" dirty="0" smtClean="0"/>
              <a:t>    before </a:t>
            </a:r>
            <a:r>
              <a:rPr lang="en-GB" dirty="0"/>
              <a:t>course</a:t>
            </a:r>
          </a:p>
          <a:p>
            <a:pPr marL="0" indent="0">
              <a:buNone/>
            </a:pPr>
            <a:r>
              <a:rPr lang="en-GB" dirty="0"/>
              <a:t>5.  </a:t>
            </a:r>
            <a:r>
              <a:rPr lang="en-GB" dirty="0" smtClean="0"/>
              <a:t> Student </a:t>
            </a:r>
            <a:r>
              <a:rPr lang="en-GB" dirty="0"/>
              <a:t>Questionnaire after course</a:t>
            </a:r>
          </a:p>
          <a:p>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37</a:t>
            </a:fld>
            <a:endParaRPr lang="en-GB"/>
          </a:p>
        </p:txBody>
      </p:sp>
    </p:spTree>
    <p:extLst>
      <p:ext uri="{BB962C8B-B14F-4D97-AF65-F5344CB8AC3E}">
        <p14:creationId xmlns:p14="http://schemas.microsoft.com/office/powerpoint/2010/main" val="3702940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Plan</a:t>
            </a:r>
            <a:endParaRPr lang="en-GB" dirty="0"/>
          </a:p>
        </p:txBody>
      </p:sp>
      <p:sp>
        <p:nvSpPr>
          <p:cNvPr id="5" name="Slide Number Placeholder 4"/>
          <p:cNvSpPr>
            <a:spLocks noGrp="1"/>
          </p:cNvSpPr>
          <p:nvPr>
            <p:ph type="sldNum" sz="quarter" idx="12"/>
          </p:nvPr>
        </p:nvSpPr>
        <p:spPr/>
        <p:txBody>
          <a:bodyPr/>
          <a:lstStyle/>
          <a:p>
            <a:fld id="{A611F0F0-8F67-4C37-9374-B19CB904F515}" type="slidenum">
              <a:rPr lang="en-GB" smtClean="0"/>
              <a:t>38</a:t>
            </a:fld>
            <a:endParaRPr lang="en-GB"/>
          </a:p>
        </p:txBody>
      </p:sp>
      <p:graphicFrame>
        <p:nvGraphicFramePr>
          <p:cNvPr id="13" name="Content Placeholder 12"/>
          <p:cNvGraphicFramePr>
            <a:graphicFrameLocks noGrp="1"/>
          </p:cNvGraphicFramePr>
          <p:nvPr>
            <p:ph idx="4294967295"/>
            <p:extLst>
              <p:ext uri="{D42A27DB-BD31-4B8C-83A1-F6EECF244321}">
                <p14:modId xmlns:p14="http://schemas.microsoft.com/office/powerpoint/2010/main" val="131604431"/>
              </p:ext>
            </p:extLst>
          </p:nvPr>
        </p:nvGraphicFramePr>
        <p:xfrm>
          <a:off x="251519" y="1700808"/>
          <a:ext cx="8661650" cy="4392488"/>
        </p:xfrm>
        <a:graphic>
          <a:graphicData uri="http://schemas.openxmlformats.org/drawingml/2006/table">
            <a:tbl>
              <a:tblPr firstRow="1" firstCol="1" bandRow="1">
                <a:tableStyleId>{5C22544A-7EE6-4342-B048-85BDC9FD1C3A}</a:tableStyleId>
              </a:tblPr>
              <a:tblGrid>
                <a:gridCol w="504057"/>
                <a:gridCol w="1080120"/>
                <a:gridCol w="1440160"/>
                <a:gridCol w="5637313"/>
              </a:tblGrid>
              <a:tr h="598428">
                <a:tc>
                  <a:txBody>
                    <a:bodyPr/>
                    <a:lstStyle/>
                    <a:p>
                      <a:pPr>
                        <a:spcAft>
                          <a:spcPts val="0"/>
                        </a:spcAft>
                      </a:pPr>
                      <a:r>
                        <a:rPr lang="lt-LT" sz="2000" dirty="0">
                          <a:effectLst/>
                        </a:rPr>
                        <a:t>No.</a:t>
                      </a:r>
                      <a:endParaRPr lang="en-GB" sz="2000" dirty="0">
                        <a:effectLst/>
                        <a:latin typeface="Calibri"/>
                        <a:ea typeface="Calibri"/>
                        <a:cs typeface="Arial"/>
                      </a:endParaRPr>
                    </a:p>
                  </a:txBody>
                  <a:tcPr marL="50045" marR="50045" marT="0" marB="0"/>
                </a:tc>
                <a:tc>
                  <a:txBody>
                    <a:bodyPr/>
                    <a:lstStyle/>
                    <a:p>
                      <a:pPr>
                        <a:spcAft>
                          <a:spcPts val="0"/>
                        </a:spcAft>
                      </a:pPr>
                      <a:r>
                        <a:rPr lang="lt-LT" sz="2000">
                          <a:effectLst/>
                        </a:rPr>
                        <a:t>Duration</a:t>
                      </a:r>
                      <a:endParaRPr lang="en-GB" sz="2000">
                        <a:effectLst/>
                        <a:latin typeface="Calibri"/>
                        <a:ea typeface="Calibri"/>
                        <a:cs typeface="Arial"/>
                      </a:endParaRPr>
                    </a:p>
                  </a:txBody>
                  <a:tcPr marL="50045" marR="50045" marT="0" marB="0"/>
                </a:tc>
                <a:tc>
                  <a:txBody>
                    <a:bodyPr/>
                    <a:lstStyle/>
                    <a:p>
                      <a:pPr algn="ctr">
                        <a:spcAft>
                          <a:spcPts val="0"/>
                        </a:spcAft>
                      </a:pPr>
                      <a:r>
                        <a:rPr lang="lt-LT" sz="2000">
                          <a:effectLst/>
                        </a:rPr>
                        <a:t>Activities</a:t>
                      </a:r>
                      <a:endParaRPr lang="en-GB" sz="2000">
                        <a:effectLst/>
                        <a:latin typeface="Calibri"/>
                        <a:ea typeface="Calibri"/>
                        <a:cs typeface="Arial"/>
                      </a:endParaRPr>
                    </a:p>
                  </a:txBody>
                  <a:tcPr marL="50045" marR="50045" marT="0" marB="0"/>
                </a:tc>
                <a:tc>
                  <a:txBody>
                    <a:bodyPr/>
                    <a:lstStyle/>
                    <a:p>
                      <a:pPr>
                        <a:spcAft>
                          <a:spcPts val="0"/>
                        </a:spcAft>
                      </a:pPr>
                      <a:r>
                        <a:rPr lang="lt-LT" sz="2000" dirty="0">
                          <a:effectLst/>
                        </a:rPr>
                        <a:t>Remarks</a:t>
                      </a:r>
                      <a:endParaRPr lang="en-GB" sz="2000" dirty="0">
                        <a:effectLst/>
                        <a:latin typeface="Calibri"/>
                        <a:ea typeface="Calibri"/>
                        <a:cs typeface="Arial"/>
                      </a:endParaRPr>
                    </a:p>
                  </a:txBody>
                  <a:tcPr marL="50045" marR="50045" marT="0" marB="0"/>
                </a:tc>
              </a:tr>
              <a:tr h="3794060">
                <a:tc>
                  <a:txBody>
                    <a:bodyPr/>
                    <a:lstStyle/>
                    <a:p>
                      <a:pPr>
                        <a:spcAft>
                          <a:spcPts val="0"/>
                        </a:spcAft>
                      </a:pPr>
                      <a:r>
                        <a:rPr lang="lt-LT" sz="2000">
                          <a:effectLst/>
                        </a:rPr>
                        <a:t>1</a:t>
                      </a:r>
                      <a:endParaRPr lang="en-GB" sz="2000">
                        <a:effectLst/>
                        <a:latin typeface="Calibri"/>
                        <a:ea typeface="Calibri"/>
                        <a:cs typeface="Arial"/>
                      </a:endParaRPr>
                    </a:p>
                  </a:txBody>
                  <a:tcPr marL="50045" marR="50045" marT="0" marB="0"/>
                </a:tc>
                <a:tc>
                  <a:txBody>
                    <a:bodyPr/>
                    <a:lstStyle/>
                    <a:p>
                      <a:pPr>
                        <a:spcAft>
                          <a:spcPts val="0"/>
                        </a:spcAft>
                      </a:pPr>
                      <a:r>
                        <a:rPr lang="lt-LT" sz="2000">
                          <a:effectLst/>
                        </a:rPr>
                        <a:t>10 min.</a:t>
                      </a:r>
                      <a:endParaRPr lang="en-GB" sz="2000">
                        <a:effectLst/>
                        <a:latin typeface="Calibri"/>
                        <a:ea typeface="Calibri"/>
                        <a:cs typeface="Arial"/>
                      </a:endParaRPr>
                    </a:p>
                  </a:txBody>
                  <a:tcPr marL="50045" marR="50045" marT="0" marB="0"/>
                </a:tc>
                <a:tc>
                  <a:txBody>
                    <a:bodyPr/>
                    <a:lstStyle/>
                    <a:p>
                      <a:pPr algn="just">
                        <a:spcAft>
                          <a:spcPts val="0"/>
                        </a:spcAft>
                      </a:pPr>
                      <a:r>
                        <a:rPr lang="en-GB" sz="2000" dirty="0">
                          <a:effectLst/>
                        </a:rPr>
                        <a:t>Introduction</a:t>
                      </a:r>
                      <a:endParaRPr lang="en-GB" sz="2000" dirty="0">
                        <a:effectLst/>
                        <a:latin typeface="Calibri"/>
                        <a:ea typeface="Calibri"/>
                        <a:cs typeface="Arial"/>
                      </a:endParaRPr>
                    </a:p>
                  </a:txBody>
                  <a:tcPr marL="50045" marR="50045" marT="0" marB="0"/>
                </a:tc>
                <a:tc>
                  <a:txBody>
                    <a:bodyPr/>
                    <a:lstStyle/>
                    <a:p>
                      <a:pPr>
                        <a:spcAft>
                          <a:spcPts val="0"/>
                        </a:spcAft>
                      </a:pPr>
                      <a:r>
                        <a:rPr lang="lt-LT" sz="2000" dirty="0">
                          <a:effectLst/>
                        </a:rPr>
                        <a:t>Broad introduction to the importance of </a:t>
                      </a:r>
                      <a:r>
                        <a:rPr lang="lt-LT" sz="2000" dirty="0" smtClean="0">
                          <a:effectLst/>
                        </a:rPr>
                        <a:t>understanding</a:t>
                      </a:r>
                      <a:r>
                        <a:rPr lang="en-GB" sz="2000" dirty="0" smtClean="0">
                          <a:effectLst/>
                        </a:rPr>
                        <a:t>,</a:t>
                      </a:r>
                      <a:r>
                        <a:rPr lang="lt-LT" sz="2000" dirty="0" smtClean="0">
                          <a:effectLst/>
                        </a:rPr>
                        <a:t> </a:t>
                      </a:r>
                      <a:r>
                        <a:rPr lang="lt-LT" sz="2000" dirty="0">
                          <a:effectLst/>
                        </a:rPr>
                        <a:t>researching and </a:t>
                      </a:r>
                      <a:r>
                        <a:rPr lang="lt-LT" sz="2000" dirty="0" smtClean="0">
                          <a:effectLst/>
                        </a:rPr>
                        <a:t>exploring </a:t>
                      </a:r>
                      <a:r>
                        <a:rPr lang="lt-LT" sz="2000" dirty="0">
                          <a:effectLst/>
                        </a:rPr>
                        <a:t>career options and summary of topics to be covered:</a:t>
                      </a:r>
                      <a:endParaRPr lang="en-GB" sz="2000" dirty="0">
                        <a:effectLst/>
                      </a:endParaRPr>
                    </a:p>
                    <a:p>
                      <a:pPr marL="457200">
                        <a:spcAft>
                          <a:spcPts val="0"/>
                        </a:spcAft>
                      </a:pPr>
                      <a:r>
                        <a:rPr lang="lt-LT" sz="2000" dirty="0">
                          <a:effectLst/>
                        </a:rPr>
                        <a:t> </a:t>
                      </a:r>
                      <a:endParaRPr lang="en-GB" sz="2000" dirty="0">
                        <a:effectLst/>
                      </a:endParaRPr>
                    </a:p>
                    <a:p>
                      <a:pPr marL="342900" lvl="0" indent="-342900">
                        <a:spcAft>
                          <a:spcPts val="0"/>
                        </a:spcAft>
                        <a:buFont typeface="Symbol"/>
                        <a:buChar char=""/>
                      </a:pPr>
                      <a:r>
                        <a:rPr lang="lt-LT" sz="2000" dirty="0">
                          <a:effectLst/>
                        </a:rPr>
                        <a:t>the graduate labour market</a:t>
                      </a:r>
                      <a:endParaRPr lang="en-GB" sz="2000" dirty="0">
                        <a:effectLst/>
                      </a:endParaRPr>
                    </a:p>
                    <a:p>
                      <a:pPr marL="342900" lvl="0" indent="-342900">
                        <a:spcAft>
                          <a:spcPts val="0"/>
                        </a:spcAft>
                        <a:buFont typeface="Symbol"/>
                        <a:buChar char=""/>
                      </a:pPr>
                      <a:r>
                        <a:rPr lang="lt-LT" sz="2000" dirty="0">
                          <a:effectLst/>
                        </a:rPr>
                        <a:t>occupational change</a:t>
                      </a:r>
                      <a:endParaRPr lang="en-GB" sz="2000" dirty="0">
                        <a:effectLst/>
                      </a:endParaRPr>
                    </a:p>
                    <a:p>
                      <a:pPr marL="342900" lvl="0" indent="-342900">
                        <a:spcAft>
                          <a:spcPts val="0"/>
                        </a:spcAft>
                        <a:buFont typeface="Symbol"/>
                        <a:buChar char=""/>
                      </a:pPr>
                      <a:r>
                        <a:rPr lang="lt-LT" sz="2000" dirty="0">
                          <a:effectLst/>
                        </a:rPr>
                        <a:t>career options with my degree</a:t>
                      </a:r>
                      <a:endParaRPr lang="en-GB" sz="2000" dirty="0">
                        <a:effectLst/>
                      </a:endParaRPr>
                    </a:p>
                    <a:p>
                      <a:pPr marL="342900" lvl="0" indent="-342900">
                        <a:spcAft>
                          <a:spcPts val="0"/>
                        </a:spcAft>
                        <a:buFont typeface="Symbol"/>
                        <a:buChar char=""/>
                      </a:pPr>
                      <a:r>
                        <a:rPr lang="lt-LT" sz="2000" dirty="0">
                          <a:effectLst/>
                        </a:rPr>
                        <a:t>the hidden job market and networking</a:t>
                      </a:r>
                      <a:endParaRPr lang="en-GB" sz="2000" dirty="0">
                        <a:effectLst/>
                      </a:endParaRPr>
                    </a:p>
                    <a:p>
                      <a:pPr marL="342900" lvl="0" indent="-342900" algn="just">
                        <a:spcAft>
                          <a:spcPts val="0"/>
                        </a:spcAft>
                        <a:buFont typeface="Symbol"/>
                        <a:buChar char=""/>
                      </a:pPr>
                      <a:r>
                        <a:rPr lang="lt-LT" sz="2000" dirty="0">
                          <a:effectLst/>
                        </a:rPr>
                        <a:t>forms of employment</a:t>
                      </a:r>
                      <a:endParaRPr lang="en-GB" sz="2000" dirty="0">
                        <a:effectLst/>
                        <a:latin typeface="Calibri"/>
                        <a:ea typeface="Calibri"/>
                        <a:cs typeface="Arial"/>
                      </a:endParaRPr>
                    </a:p>
                  </a:txBody>
                  <a:tcPr marL="50045" marR="50045" marT="0" marB="0"/>
                </a:tc>
              </a:tr>
            </a:tbl>
          </a:graphicData>
        </a:graphic>
      </p:graphicFrame>
    </p:spTree>
    <p:extLst>
      <p:ext uri="{BB962C8B-B14F-4D97-AF65-F5344CB8AC3E}">
        <p14:creationId xmlns:p14="http://schemas.microsoft.com/office/powerpoint/2010/main" val="19151236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Plan</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2703646"/>
              </p:ext>
            </p:extLst>
          </p:nvPr>
        </p:nvGraphicFramePr>
        <p:xfrm>
          <a:off x="251520" y="1731600"/>
          <a:ext cx="8640960" cy="4713623"/>
        </p:xfrm>
        <a:graphic>
          <a:graphicData uri="http://schemas.openxmlformats.org/drawingml/2006/table">
            <a:tbl>
              <a:tblPr firstRow="1" firstCol="1" bandRow="1">
                <a:tableStyleId>{5C22544A-7EE6-4342-B048-85BDC9FD1C3A}</a:tableStyleId>
              </a:tblPr>
              <a:tblGrid>
                <a:gridCol w="328545"/>
                <a:gridCol w="621071"/>
                <a:gridCol w="1394212"/>
                <a:gridCol w="6297132"/>
              </a:tblGrid>
              <a:tr h="4713623">
                <a:tc>
                  <a:txBody>
                    <a:bodyPr/>
                    <a:lstStyle/>
                    <a:p>
                      <a:pPr>
                        <a:spcAft>
                          <a:spcPts val="0"/>
                        </a:spcAft>
                      </a:pPr>
                      <a:r>
                        <a:rPr lang="lt-LT" sz="1800">
                          <a:effectLst/>
                        </a:rPr>
                        <a:t>2</a:t>
                      </a:r>
                      <a:endParaRPr lang="en-GB" sz="1800">
                        <a:effectLst/>
                        <a:latin typeface="Calibri"/>
                        <a:ea typeface="Calibri"/>
                        <a:cs typeface="Arial"/>
                      </a:endParaRPr>
                    </a:p>
                  </a:txBody>
                  <a:tcPr marL="50045" marR="50045" marT="0" marB="0"/>
                </a:tc>
                <a:tc>
                  <a:txBody>
                    <a:bodyPr/>
                    <a:lstStyle/>
                    <a:p>
                      <a:pPr>
                        <a:spcAft>
                          <a:spcPts val="0"/>
                        </a:spcAft>
                      </a:pPr>
                      <a:r>
                        <a:rPr lang="lt-LT" sz="1800">
                          <a:effectLst/>
                        </a:rPr>
                        <a:t>20 min.</a:t>
                      </a:r>
                      <a:endParaRPr lang="en-GB" sz="1800">
                        <a:effectLst/>
                        <a:latin typeface="Calibri"/>
                        <a:ea typeface="Calibri"/>
                        <a:cs typeface="Arial"/>
                      </a:endParaRPr>
                    </a:p>
                  </a:txBody>
                  <a:tcPr marL="50045" marR="50045" marT="0" marB="0"/>
                </a:tc>
                <a:tc>
                  <a:txBody>
                    <a:bodyPr/>
                    <a:lstStyle/>
                    <a:p>
                      <a:pPr>
                        <a:spcAft>
                          <a:spcPts val="0"/>
                        </a:spcAft>
                      </a:pPr>
                      <a:r>
                        <a:rPr lang="lt-LT" sz="1800">
                          <a:effectLst/>
                        </a:rPr>
                        <a:t>The graduate labour market</a:t>
                      </a:r>
                      <a:endParaRPr lang="en-GB" sz="1800">
                        <a:effectLst/>
                      </a:endParaRPr>
                    </a:p>
                    <a:p>
                      <a:pPr>
                        <a:spcAft>
                          <a:spcPts val="0"/>
                        </a:spcAft>
                      </a:pPr>
                      <a:r>
                        <a:rPr lang="lt-LT" sz="1800">
                          <a:effectLst/>
                        </a:rPr>
                        <a:t> </a:t>
                      </a:r>
                      <a:endParaRPr lang="en-GB" sz="1800">
                        <a:effectLst/>
                        <a:latin typeface="Calibri"/>
                        <a:ea typeface="Calibri"/>
                        <a:cs typeface="Arial"/>
                      </a:endParaRPr>
                    </a:p>
                  </a:txBody>
                  <a:tcPr marL="50045" marR="50045" marT="0" marB="0"/>
                </a:tc>
                <a:tc>
                  <a:txBody>
                    <a:bodyPr/>
                    <a:lstStyle/>
                    <a:p>
                      <a:pPr>
                        <a:spcAft>
                          <a:spcPts val="0"/>
                        </a:spcAft>
                      </a:pPr>
                      <a:r>
                        <a:rPr lang="lt-LT" sz="1800" dirty="0">
                          <a:effectLst/>
                        </a:rPr>
                        <a:t>Exercise, in the form of a quiz, highlighting sources of information on </a:t>
                      </a:r>
                      <a:r>
                        <a:rPr lang="lt-LT" sz="1800" dirty="0" smtClean="0">
                          <a:effectLst/>
                        </a:rPr>
                        <a:t>graduate </a:t>
                      </a:r>
                      <a:r>
                        <a:rPr lang="lt-LT" sz="1800" dirty="0">
                          <a:effectLst/>
                        </a:rPr>
                        <a:t>labour market and testing student‘s perception of what this is. </a:t>
                      </a:r>
                      <a:endParaRPr lang="en-GB" sz="1800" dirty="0" smtClean="0">
                        <a:effectLst/>
                      </a:endParaRPr>
                    </a:p>
                    <a:p>
                      <a:pPr>
                        <a:spcAft>
                          <a:spcPts val="0"/>
                        </a:spcAft>
                      </a:pPr>
                      <a:endParaRPr lang="en-GB" sz="800" dirty="0">
                        <a:effectLst/>
                      </a:endParaRPr>
                    </a:p>
                    <a:p>
                      <a:pPr>
                        <a:spcAft>
                          <a:spcPts val="0"/>
                        </a:spcAft>
                      </a:pPr>
                      <a:r>
                        <a:rPr lang="lt-LT" sz="1800" dirty="0">
                          <a:effectLst/>
                        </a:rPr>
                        <a:t>Students are given handout on How much do you know about the </a:t>
                      </a:r>
                      <a:r>
                        <a:rPr lang="lt-LT" sz="1800" dirty="0" smtClean="0">
                          <a:effectLst/>
                        </a:rPr>
                        <a:t>graduate </a:t>
                      </a:r>
                      <a:r>
                        <a:rPr lang="lt-LT" sz="1800" dirty="0">
                          <a:effectLst/>
                        </a:rPr>
                        <a:t>labour market? Ask students to complete and then the tutor </a:t>
                      </a:r>
                      <a:r>
                        <a:rPr lang="lt-LT" sz="1800" dirty="0" smtClean="0">
                          <a:effectLst/>
                        </a:rPr>
                        <a:t>gives </a:t>
                      </a:r>
                      <a:r>
                        <a:rPr lang="lt-LT" sz="1800" dirty="0">
                          <a:effectLst/>
                        </a:rPr>
                        <a:t>suggested answers to questions with explanation</a:t>
                      </a:r>
                      <a:r>
                        <a:rPr lang="lt-LT" sz="1800" dirty="0" smtClean="0">
                          <a:effectLst/>
                        </a:rPr>
                        <a:t>.</a:t>
                      </a:r>
                      <a:endParaRPr lang="en-GB" sz="1800" dirty="0" smtClean="0">
                        <a:effectLst/>
                      </a:endParaRPr>
                    </a:p>
                    <a:p>
                      <a:pPr>
                        <a:spcAft>
                          <a:spcPts val="0"/>
                        </a:spcAft>
                      </a:pPr>
                      <a:endParaRPr lang="en-GB" sz="800" dirty="0">
                        <a:effectLst/>
                      </a:endParaRPr>
                    </a:p>
                    <a:p>
                      <a:pPr>
                        <a:spcAft>
                          <a:spcPts val="0"/>
                        </a:spcAft>
                      </a:pPr>
                      <a:r>
                        <a:rPr lang="lt-LT" sz="1800" dirty="0">
                          <a:effectLst/>
                        </a:rPr>
                        <a:t>There is an alternative quiz; `What are my options on leaving university</a:t>
                      </a:r>
                      <a:r>
                        <a:rPr lang="lt-LT" sz="1800" dirty="0" smtClean="0">
                          <a:effectLst/>
                        </a:rPr>
                        <a:t>?(</a:t>
                      </a:r>
                      <a:r>
                        <a:rPr lang="lt-LT" sz="1800" dirty="0">
                          <a:effectLst/>
                        </a:rPr>
                        <a:t>which can be found in chapter 4 of the Student guide). </a:t>
                      </a:r>
                      <a:endParaRPr lang="en-GB" sz="1800" dirty="0" smtClean="0">
                        <a:effectLst/>
                      </a:endParaRPr>
                    </a:p>
                    <a:p>
                      <a:pPr>
                        <a:spcAft>
                          <a:spcPts val="0"/>
                        </a:spcAft>
                      </a:pPr>
                      <a:endParaRPr lang="en-GB" sz="800" dirty="0" smtClean="0">
                        <a:effectLst/>
                      </a:endParaRPr>
                    </a:p>
                    <a:p>
                      <a:pPr>
                        <a:spcAft>
                          <a:spcPts val="0"/>
                        </a:spcAft>
                      </a:pPr>
                      <a:r>
                        <a:rPr lang="lt-LT" sz="1800" dirty="0" smtClean="0">
                          <a:effectLst/>
                        </a:rPr>
                        <a:t>Choose </a:t>
                      </a:r>
                      <a:r>
                        <a:rPr lang="lt-LT" sz="1800" dirty="0">
                          <a:effectLst/>
                        </a:rPr>
                        <a:t>the one </a:t>
                      </a:r>
                      <a:r>
                        <a:rPr lang="lt-LT" sz="1800" dirty="0" smtClean="0">
                          <a:effectLst/>
                        </a:rPr>
                        <a:t>most </a:t>
                      </a:r>
                      <a:r>
                        <a:rPr lang="lt-LT" sz="1800" dirty="0">
                          <a:effectLst/>
                        </a:rPr>
                        <a:t>appropriate to your group. Topic is concluded with a discussion </a:t>
                      </a:r>
                      <a:r>
                        <a:rPr lang="lt-LT" sz="1800" dirty="0" smtClean="0">
                          <a:effectLst/>
                        </a:rPr>
                        <a:t>involving </a:t>
                      </a:r>
                      <a:r>
                        <a:rPr lang="lt-LT" sz="1800" dirty="0">
                          <a:effectLst/>
                        </a:rPr>
                        <a:t>the whole group on whether their perceptions have changed </a:t>
                      </a:r>
                      <a:r>
                        <a:rPr lang="lt-LT" sz="1800" dirty="0" smtClean="0">
                          <a:effectLst/>
                        </a:rPr>
                        <a:t>following </a:t>
                      </a:r>
                      <a:r>
                        <a:rPr lang="lt-LT" sz="1800" dirty="0">
                          <a:effectLst/>
                        </a:rPr>
                        <a:t>exercise.</a:t>
                      </a:r>
                      <a:endParaRPr lang="en-GB" sz="1800" dirty="0">
                        <a:effectLst/>
                      </a:endParaRPr>
                    </a:p>
                    <a:p>
                      <a:pPr algn="just">
                        <a:spcAft>
                          <a:spcPts val="0"/>
                        </a:spcAft>
                      </a:pPr>
                      <a:r>
                        <a:rPr lang="lt-LT" sz="1800" dirty="0">
                          <a:effectLst/>
                        </a:rPr>
                        <a:t>See learning activities: exercise 2</a:t>
                      </a:r>
                      <a:endParaRPr lang="en-GB" sz="1800" dirty="0">
                        <a:effectLst/>
                        <a:latin typeface="Calibri"/>
                        <a:ea typeface="Calibri"/>
                        <a:cs typeface="Arial"/>
                      </a:endParaRPr>
                    </a:p>
                  </a:txBody>
                  <a:tcPr marL="50045" marR="50045" marT="0" marB="0"/>
                </a:tc>
              </a:tr>
            </a:tbl>
          </a:graphicData>
        </a:graphic>
      </p:graphicFrame>
      <p:sp>
        <p:nvSpPr>
          <p:cNvPr id="4" name="Slide Number Placeholder 3"/>
          <p:cNvSpPr>
            <a:spLocks noGrp="1"/>
          </p:cNvSpPr>
          <p:nvPr>
            <p:ph type="sldNum" sz="quarter" idx="12"/>
          </p:nvPr>
        </p:nvSpPr>
        <p:spPr/>
        <p:txBody>
          <a:bodyPr/>
          <a:lstStyle/>
          <a:p>
            <a:fld id="{A611F0F0-8F67-4C37-9374-B19CB904F515}" type="slidenum">
              <a:rPr lang="en-GB" smtClean="0"/>
              <a:t>39</a:t>
            </a:fld>
            <a:endParaRPr lang="en-GB"/>
          </a:p>
        </p:txBody>
      </p:sp>
    </p:spTree>
    <p:extLst>
      <p:ext uri="{BB962C8B-B14F-4D97-AF65-F5344CB8AC3E}">
        <p14:creationId xmlns:p14="http://schemas.microsoft.com/office/powerpoint/2010/main" val="2552360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11F0F0-8F67-4C37-9374-B19CB904F515}" type="slidenum">
              <a:rPr lang="en-GB" smtClean="0"/>
              <a:t>4</a:t>
            </a:fld>
            <a:endParaRPr lang="en-GB"/>
          </a:p>
        </p:txBody>
      </p:sp>
      <p:sp>
        <p:nvSpPr>
          <p:cNvPr id="3" name="Content Placeholder 2"/>
          <p:cNvSpPr>
            <a:spLocks noGrp="1"/>
          </p:cNvSpPr>
          <p:nvPr>
            <p:ph idx="4294967295"/>
          </p:nvPr>
        </p:nvSpPr>
        <p:spPr>
          <a:xfrm>
            <a:off x="611560" y="980728"/>
            <a:ext cx="8229600" cy="5102027"/>
          </a:xfrm>
        </p:spPr>
        <p:txBody>
          <a:bodyPr>
            <a:normAutofit lnSpcReduction="10000"/>
          </a:bodyPr>
          <a:lstStyle/>
          <a:p>
            <a:pPr marL="0" indent="0">
              <a:buNone/>
            </a:pPr>
            <a:r>
              <a:rPr lang="en-GB" dirty="0" smtClean="0"/>
              <a:t>1. What is the population of Georgia?</a:t>
            </a:r>
          </a:p>
          <a:p>
            <a:pPr marL="0" indent="0">
              <a:buNone/>
            </a:pPr>
            <a:r>
              <a:rPr lang="en-GB" sz="1400" dirty="0" smtClean="0"/>
              <a:t>	</a:t>
            </a:r>
          </a:p>
          <a:p>
            <a:pPr marL="0" indent="0">
              <a:buNone/>
            </a:pPr>
            <a:r>
              <a:rPr lang="en-GB" dirty="0" smtClean="0"/>
              <a:t>	4,935,880 (Scotland: 5,295,000)</a:t>
            </a:r>
          </a:p>
          <a:p>
            <a:pPr marL="0" indent="0">
              <a:buNone/>
            </a:pPr>
            <a:endParaRPr lang="en-GB" sz="1400" dirty="0"/>
          </a:p>
          <a:p>
            <a:pPr marL="0" indent="0">
              <a:buNone/>
            </a:pPr>
            <a:r>
              <a:rPr lang="en-GB" dirty="0" smtClean="0"/>
              <a:t>2. How big is Georgia?</a:t>
            </a:r>
          </a:p>
          <a:p>
            <a:pPr marL="0" indent="0">
              <a:buNone/>
            </a:pPr>
            <a:endParaRPr lang="en-GB" sz="1400" dirty="0"/>
          </a:p>
          <a:p>
            <a:pPr marL="0" indent="0">
              <a:buNone/>
            </a:pPr>
            <a:r>
              <a:rPr lang="en-GB" dirty="0" smtClean="0"/>
              <a:t>	69,700 </a:t>
            </a:r>
            <a:r>
              <a:rPr lang="en-GB" dirty="0" err="1" smtClean="0"/>
              <a:t>sq</a:t>
            </a:r>
            <a:r>
              <a:rPr lang="en-GB" dirty="0" smtClean="0"/>
              <a:t> km (slightly smaller than Ireland 	and slightly bigger than Lithuania)</a:t>
            </a:r>
          </a:p>
          <a:p>
            <a:pPr marL="0" indent="0">
              <a:buNone/>
            </a:pPr>
            <a:endParaRPr lang="en-GB" sz="1400" dirty="0"/>
          </a:p>
          <a:p>
            <a:pPr marL="0" indent="0">
              <a:buNone/>
            </a:pPr>
            <a:r>
              <a:rPr lang="en-GB" dirty="0" smtClean="0"/>
              <a:t>3. What is the capital of Georgia?</a:t>
            </a:r>
          </a:p>
          <a:p>
            <a:pPr marL="0" indent="0">
              <a:buNone/>
            </a:pPr>
            <a:endParaRPr lang="en-GB" sz="1500" dirty="0" smtClean="0"/>
          </a:p>
          <a:p>
            <a:pPr marL="0" indent="0">
              <a:buNone/>
            </a:pPr>
            <a:r>
              <a:rPr lang="en-GB" dirty="0" smtClean="0"/>
              <a:t>	Tbilisi (population 1,175,200 in 2012)</a:t>
            </a:r>
            <a:endParaRPr lang="en-GB" dirty="0"/>
          </a:p>
        </p:txBody>
      </p:sp>
    </p:spTree>
    <p:extLst>
      <p:ext uri="{BB962C8B-B14F-4D97-AF65-F5344CB8AC3E}">
        <p14:creationId xmlns:p14="http://schemas.microsoft.com/office/powerpoint/2010/main" val="393841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6. Guidelines for Career Education &amp; Information Services</a:t>
            </a:r>
            <a:endParaRPr lang="en-GB" dirty="0"/>
          </a:p>
        </p:txBody>
      </p:sp>
      <p:sp>
        <p:nvSpPr>
          <p:cNvPr id="3" name="Content Placeholder 2"/>
          <p:cNvSpPr>
            <a:spLocks noGrp="1"/>
          </p:cNvSpPr>
          <p:nvPr>
            <p:ph idx="1"/>
          </p:nvPr>
        </p:nvSpPr>
        <p:spPr/>
        <p:txBody>
          <a:bodyPr/>
          <a:lstStyle/>
          <a:p>
            <a:pPr marL="0" indent="0">
              <a:buNone/>
            </a:pPr>
            <a:r>
              <a:rPr lang="en-GB" dirty="0" smtClean="0"/>
              <a:t>Purpose:</a:t>
            </a:r>
          </a:p>
          <a:p>
            <a:r>
              <a:rPr lang="en-GB" dirty="0"/>
              <a:t>t</a:t>
            </a:r>
            <a:r>
              <a:rPr lang="en-GB" dirty="0" smtClean="0"/>
              <a:t>o describe strategic steps of implementation of career education &amp; information services</a:t>
            </a:r>
          </a:p>
          <a:p>
            <a:r>
              <a:rPr lang="en-GB" dirty="0"/>
              <a:t>t</a:t>
            </a:r>
            <a:r>
              <a:rPr lang="en-GB" dirty="0" smtClean="0"/>
              <a:t>his is an online resource accessed through the national Georgian careers website – </a:t>
            </a:r>
            <a:r>
              <a:rPr lang="en-GB" dirty="0"/>
              <a:t>see </a:t>
            </a:r>
            <a:r>
              <a:rPr lang="en-GB" dirty="0">
                <a:hlinkClick r:id="rId3"/>
              </a:rPr>
              <a:t>http://</a:t>
            </a:r>
            <a:r>
              <a:rPr lang="en-GB" dirty="0" smtClean="0">
                <a:hlinkClick r:id="rId3"/>
              </a:rPr>
              <a:t>www.chemikariera.ge/en/</a:t>
            </a:r>
            <a:r>
              <a:rPr lang="en-GB" dirty="0" smtClean="0"/>
              <a:t> </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40</a:t>
            </a:fld>
            <a:endParaRPr lang="en-GB"/>
          </a:p>
        </p:txBody>
      </p:sp>
      <p:pic>
        <p:nvPicPr>
          <p:cNvPr id="5" name="Picture 2" descr="C:\Users\user\AppData\Local\Microsoft\Windows\Temporary Internet Files\Content.IE5\R61LLFZY\MP90044868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293096"/>
            <a:ext cx="2346919"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7636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t>
            </a:r>
            <a:r>
              <a:rPr lang="en-GB" dirty="0"/>
              <a:t>6. Guidelines for Career Education &amp; Information Services</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 Structure:</a:t>
            </a:r>
          </a:p>
          <a:p>
            <a:r>
              <a:rPr lang="en-GB" dirty="0" smtClean="0"/>
              <a:t>Introduction</a:t>
            </a:r>
          </a:p>
          <a:p>
            <a:r>
              <a:rPr lang="en-GB" dirty="0" smtClean="0"/>
              <a:t>Career education &amp; information services</a:t>
            </a:r>
          </a:p>
          <a:p>
            <a:r>
              <a:rPr lang="en-GB" dirty="0" smtClean="0"/>
              <a:t>Leadership &amp; management</a:t>
            </a:r>
          </a:p>
          <a:p>
            <a:r>
              <a:rPr lang="en-GB" dirty="0" smtClean="0"/>
              <a:t>Planning of career education &amp; information services</a:t>
            </a:r>
          </a:p>
          <a:p>
            <a:r>
              <a:rPr lang="en-GB" dirty="0"/>
              <a:t>Implementation of career education &amp; information services</a:t>
            </a:r>
          </a:p>
          <a:p>
            <a:r>
              <a:rPr lang="en-GB" dirty="0"/>
              <a:t>Evaluation &amp; quality improvement of career educational &amp; information services</a:t>
            </a:r>
          </a:p>
          <a:p>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41</a:t>
            </a:fld>
            <a:endParaRPr lang="en-GB"/>
          </a:p>
        </p:txBody>
      </p:sp>
    </p:spTree>
    <p:extLst>
      <p:ext uri="{BB962C8B-B14F-4D97-AF65-F5344CB8AC3E}">
        <p14:creationId xmlns:p14="http://schemas.microsoft.com/office/powerpoint/2010/main" val="10033434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 National career services website</a:t>
            </a:r>
            <a:endParaRPr lang="en-GB" dirty="0"/>
          </a:p>
        </p:txBody>
      </p:sp>
      <p:sp>
        <p:nvSpPr>
          <p:cNvPr id="3" name="Content Placeholder 2"/>
          <p:cNvSpPr>
            <a:spLocks noGrp="1"/>
          </p:cNvSpPr>
          <p:nvPr>
            <p:ph idx="1"/>
          </p:nvPr>
        </p:nvSpPr>
        <p:spPr/>
        <p:txBody>
          <a:bodyPr>
            <a:normAutofit/>
          </a:bodyPr>
          <a:lstStyle/>
          <a:p>
            <a:r>
              <a:rPr lang="en-GB" dirty="0" smtClean="0"/>
              <a:t>Profiles of partner HE institutions</a:t>
            </a:r>
          </a:p>
          <a:p>
            <a:r>
              <a:rPr lang="en-GB" dirty="0" smtClean="0"/>
              <a:t>In Georgian &amp; English</a:t>
            </a:r>
          </a:p>
          <a:p>
            <a:r>
              <a:rPr lang="en-GB" dirty="0" smtClean="0"/>
              <a:t>Target audience includes students, university staff, employers – see:</a:t>
            </a:r>
          </a:p>
          <a:p>
            <a:endParaRPr lang="en-GB" dirty="0"/>
          </a:p>
          <a:p>
            <a:pPr marL="0" indent="0">
              <a:buNone/>
            </a:pPr>
            <a:r>
              <a:rPr lang="en-GB" dirty="0" smtClean="0">
                <a:hlinkClick r:id="rId3"/>
              </a:rPr>
              <a:t>http</a:t>
            </a:r>
            <a:r>
              <a:rPr lang="en-GB" dirty="0">
                <a:hlinkClick r:id="rId3"/>
              </a:rPr>
              <a:t>://www.chemikariera.ge/en</a:t>
            </a:r>
            <a:r>
              <a:rPr lang="en-GB" dirty="0" smtClean="0">
                <a:hlinkClick r:id="rId3"/>
              </a:rPr>
              <a:t>/</a:t>
            </a:r>
            <a:r>
              <a:rPr lang="en-GB" dirty="0" smtClean="0"/>
              <a:t> </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42</a:t>
            </a:fld>
            <a:endParaRPr lang="en-GB"/>
          </a:p>
        </p:txBody>
      </p:sp>
    </p:spTree>
    <p:extLst>
      <p:ext uri="{BB962C8B-B14F-4D97-AF65-F5344CB8AC3E}">
        <p14:creationId xmlns:p14="http://schemas.microsoft.com/office/powerpoint/2010/main" val="454243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research data </a:t>
            </a:r>
          </a:p>
        </p:txBody>
      </p:sp>
      <p:sp>
        <p:nvSpPr>
          <p:cNvPr id="3" name="Content Placeholder 2"/>
          <p:cNvSpPr>
            <a:spLocks noGrp="1"/>
          </p:cNvSpPr>
          <p:nvPr>
            <p:ph idx="1"/>
          </p:nvPr>
        </p:nvSpPr>
        <p:spPr/>
        <p:txBody>
          <a:bodyPr/>
          <a:lstStyle/>
          <a:p>
            <a:r>
              <a:rPr lang="en-GB" sz="2800" dirty="0"/>
              <a:t>Conducted by Georgian agency – ACT</a:t>
            </a:r>
          </a:p>
          <a:p>
            <a:r>
              <a:rPr lang="en-GB" sz="2800" dirty="0"/>
              <a:t>Qualitative:</a:t>
            </a:r>
          </a:p>
          <a:p>
            <a:pPr lvl="1"/>
            <a:r>
              <a:rPr lang="en-GB" sz="2400" dirty="0"/>
              <a:t>Focus groups with students across HEIs (4 x 10)</a:t>
            </a:r>
          </a:p>
          <a:p>
            <a:pPr lvl="1"/>
            <a:r>
              <a:rPr lang="en-GB" sz="2400" dirty="0"/>
              <a:t>Focus groups (2) and interviews with HEI staff (2)</a:t>
            </a:r>
          </a:p>
          <a:p>
            <a:pPr lvl="1"/>
            <a:r>
              <a:rPr lang="en-GB" sz="2400" dirty="0"/>
              <a:t>In-depth interviews with employers (20 across sectors)</a:t>
            </a:r>
          </a:p>
          <a:p>
            <a:pPr lvl="1"/>
            <a:r>
              <a:rPr lang="en-GB" sz="2400" dirty="0"/>
              <a:t>In-depth interviews with staff from Georgian ministries (4)</a:t>
            </a:r>
          </a:p>
          <a:p>
            <a:r>
              <a:rPr lang="en-GB" sz="2800" dirty="0"/>
              <a:t>Quantitative:</a:t>
            </a:r>
          </a:p>
          <a:p>
            <a:pPr lvl="1"/>
            <a:r>
              <a:rPr lang="en-GB" sz="2400" dirty="0"/>
              <a:t>Weighted sample of employer organisations across Georgia were surveyed face-to-face (300)</a:t>
            </a:r>
          </a:p>
          <a:p>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43</a:t>
            </a:fld>
            <a:endParaRPr lang="en-GB"/>
          </a:p>
        </p:txBody>
      </p:sp>
    </p:spTree>
    <p:extLst>
      <p:ext uri="{BB962C8B-B14F-4D97-AF65-F5344CB8AC3E}">
        <p14:creationId xmlns:p14="http://schemas.microsoft.com/office/powerpoint/2010/main" val="2881559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a:bodyPr>
          <a:lstStyle/>
          <a:p>
            <a:r>
              <a:rPr lang="en-GB" dirty="0" smtClean="0"/>
              <a:t>Barriers to employment entry:</a:t>
            </a:r>
            <a:endParaRPr lang="en-GB" dirty="0"/>
          </a:p>
        </p:txBody>
      </p:sp>
      <p:sp>
        <p:nvSpPr>
          <p:cNvPr id="3" name="Content Placeholder 2"/>
          <p:cNvSpPr>
            <a:spLocks noGrp="1"/>
          </p:cNvSpPr>
          <p:nvPr>
            <p:ph idx="1"/>
          </p:nvPr>
        </p:nvSpPr>
        <p:spPr/>
        <p:txBody>
          <a:bodyPr>
            <a:normAutofit lnSpcReduction="10000"/>
          </a:bodyPr>
          <a:lstStyle/>
          <a:p>
            <a:pPr marL="0" lvl="0" indent="0">
              <a:buNone/>
            </a:pPr>
            <a:r>
              <a:rPr lang="en-GB" dirty="0" smtClean="0"/>
              <a:t>Both </a:t>
            </a:r>
            <a:r>
              <a:rPr lang="en-GB" dirty="0"/>
              <a:t>groups identified common </a:t>
            </a:r>
            <a:r>
              <a:rPr lang="en-GB" dirty="0" smtClean="0"/>
              <a:t>problems:</a:t>
            </a:r>
            <a:endParaRPr lang="en-US" dirty="0" smtClean="0"/>
          </a:p>
          <a:p>
            <a:pPr lvl="0"/>
            <a:r>
              <a:rPr lang="en-US" dirty="0"/>
              <a:t>s</a:t>
            </a:r>
            <a:r>
              <a:rPr lang="en-US" dirty="0" smtClean="0"/>
              <a:t>hortcomings </a:t>
            </a:r>
            <a:r>
              <a:rPr lang="en-US" dirty="0"/>
              <a:t>in </a:t>
            </a:r>
            <a:r>
              <a:rPr lang="en-US" dirty="0" smtClean="0"/>
              <a:t>job applications </a:t>
            </a:r>
            <a:r>
              <a:rPr lang="en-US" dirty="0"/>
              <a:t>(CVs, motivation </a:t>
            </a:r>
            <a:r>
              <a:rPr lang="en-US" dirty="0" smtClean="0"/>
              <a:t>letters)</a:t>
            </a:r>
            <a:endParaRPr lang="en-GB" dirty="0"/>
          </a:p>
          <a:p>
            <a:pPr lvl="0"/>
            <a:r>
              <a:rPr lang="en-US" dirty="0"/>
              <a:t>l</a:t>
            </a:r>
            <a:r>
              <a:rPr lang="en-US" dirty="0" smtClean="0"/>
              <a:t>ow </a:t>
            </a:r>
            <a:r>
              <a:rPr lang="en-US" dirty="0"/>
              <a:t>levels of foreign language </a:t>
            </a:r>
            <a:r>
              <a:rPr lang="en-US" dirty="0" smtClean="0"/>
              <a:t>competence</a:t>
            </a:r>
            <a:endParaRPr lang="en-GB" dirty="0"/>
          </a:p>
          <a:p>
            <a:pPr lvl="0"/>
            <a:r>
              <a:rPr lang="en-US" dirty="0"/>
              <a:t>l</a:t>
            </a:r>
            <a:r>
              <a:rPr lang="en-US" dirty="0" smtClean="0"/>
              <a:t>imited skills such as team </a:t>
            </a:r>
            <a:r>
              <a:rPr lang="en-US" dirty="0"/>
              <a:t>working, analytical thinking, </a:t>
            </a:r>
            <a:r>
              <a:rPr lang="en-US" dirty="0" smtClean="0"/>
              <a:t>correctly </a:t>
            </a:r>
            <a:r>
              <a:rPr lang="en-US" dirty="0"/>
              <a:t>spoken Georgian, and the ability to withstand </a:t>
            </a:r>
            <a:r>
              <a:rPr lang="en-US" dirty="0" smtClean="0"/>
              <a:t>stress</a:t>
            </a:r>
            <a:endParaRPr lang="en-GB" dirty="0"/>
          </a:p>
          <a:p>
            <a:r>
              <a:rPr lang="en-US" dirty="0"/>
              <a:t>l</a:t>
            </a:r>
            <a:r>
              <a:rPr lang="en-US" dirty="0" smtClean="0"/>
              <a:t>ack of motivation </a:t>
            </a:r>
            <a:r>
              <a:rPr lang="en-US" dirty="0"/>
              <a:t>arising from poor career choice</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44</a:t>
            </a:fld>
            <a:endParaRPr lang="en-GB"/>
          </a:p>
        </p:txBody>
      </p:sp>
    </p:spTree>
    <p:extLst>
      <p:ext uri="{BB962C8B-B14F-4D97-AF65-F5344CB8AC3E}">
        <p14:creationId xmlns:p14="http://schemas.microsoft.com/office/powerpoint/2010/main" val="4124618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Barriers to employment </a:t>
            </a:r>
            <a:r>
              <a:rPr lang="en-GB" dirty="0" smtClean="0"/>
              <a:t>entry:</a:t>
            </a:r>
            <a:endParaRPr lang="en-GB" dirty="0"/>
          </a:p>
        </p:txBody>
      </p:sp>
      <p:sp>
        <p:nvSpPr>
          <p:cNvPr id="5" name="Text Placeholder 4"/>
          <p:cNvSpPr>
            <a:spLocks noGrp="1"/>
          </p:cNvSpPr>
          <p:nvPr>
            <p:ph type="body" idx="1"/>
          </p:nvPr>
        </p:nvSpPr>
        <p:spPr>
          <a:xfrm>
            <a:off x="395536" y="1844824"/>
            <a:ext cx="3816424" cy="639762"/>
          </a:xfrm>
        </p:spPr>
        <p:txBody>
          <a:bodyPr>
            <a:noAutofit/>
          </a:bodyPr>
          <a:lstStyle/>
          <a:p>
            <a:r>
              <a:rPr lang="en-GB" sz="3200" dirty="0" smtClean="0"/>
              <a:t>Students said employers:</a:t>
            </a:r>
            <a:endParaRPr lang="en-GB" sz="3200" dirty="0"/>
          </a:p>
        </p:txBody>
      </p:sp>
      <p:sp>
        <p:nvSpPr>
          <p:cNvPr id="6" name="Content Placeholder 5"/>
          <p:cNvSpPr>
            <a:spLocks noGrp="1"/>
          </p:cNvSpPr>
          <p:nvPr>
            <p:ph sz="half" idx="2"/>
          </p:nvPr>
        </p:nvSpPr>
        <p:spPr>
          <a:xfrm>
            <a:off x="467544" y="2564904"/>
            <a:ext cx="4040188" cy="3951288"/>
          </a:xfrm>
        </p:spPr>
        <p:txBody>
          <a:bodyPr>
            <a:normAutofit/>
          </a:bodyPr>
          <a:lstStyle/>
          <a:p>
            <a:r>
              <a:rPr lang="en-US" sz="3200" dirty="0"/>
              <a:t>required work experience </a:t>
            </a:r>
          </a:p>
          <a:p>
            <a:r>
              <a:rPr lang="en-US" sz="3200" dirty="0"/>
              <a:t>preferred recruiting people they knew</a:t>
            </a:r>
            <a:endParaRPr lang="en-GB" sz="3200" dirty="0"/>
          </a:p>
          <a:p>
            <a:endParaRPr lang="en-GB" sz="3200" dirty="0"/>
          </a:p>
        </p:txBody>
      </p:sp>
      <p:sp>
        <p:nvSpPr>
          <p:cNvPr id="7" name="Text Placeholder 6"/>
          <p:cNvSpPr>
            <a:spLocks noGrp="1"/>
          </p:cNvSpPr>
          <p:nvPr>
            <p:ph type="body" sz="quarter" idx="3"/>
          </p:nvPr>
        </p:nvSpPr>
        <p:spPr>
          <a:xfrm>
            <a:off x="4644008" y="1844824"/>
            <a:ext cx="3887415" cy="639762"/>
          </a:xfrm>
        </p:spPr>
        <p:txBody>
          <a:bodyPr>
            <a:noAutofit/>
          </a:bodyPr>
          <a:lstStyle/>
          <a:p>
            <a:r>
              <a:rPr lang="en-GB" sz="3200" dirty="0" smtClean="0"/>
              <a:t>Employers said students:</a:t>
            </a:r>
            <a:endParaRPr lang="en-GB" sz="3200" dirty="0"/>
          </a:p>
        </p:txBody>
      </p:sp>
      <p:sp>
        <p:nvSpPr>
          <p:cNvPr id="8" name="Content Placeholder 7"/>
          <p:cNvSpPr>
            <a:spLocks noGrp="1"/>
          </p:cNvSpPr>
          <p:nvPr>
            <p:ph sz="quarter" idx="4"/>
          </p:nvPr>
        </p:nvSpPr>
        <p:spPr>
          <a:xfrm>
            <a:off x="4644008" y="2564904"/>
            <a:ext cx="4041775" cy="3951288"/>
          </a:xfrm>
        </p:spPr>
        <p:txBody>
          <a:bodyPr/>
          <a:lstStyle/>
          <a:p>
            <a:r>
              <a:rPr lang="en-US" sz="3200" dirty="0"/>
              <a:t>lacked a clear career vision</a:t>
            </a:r>
          </a:p>
          <a:p>
            <a:r>
              <a:rPr lang="en-US" sz="3200" dirty="0"/>
              <a:t>showed inadequate ambition</a:t>
            </a:r>
          </a:p>
          <a:p>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45</a:t>
            </a:fld>
            <a:endParaRPr lang="en-GB"/>
          </a:p>
        </p:txBody>
      </p:sp>
    </p:spTree>
    <p:extLst>
      <p:ext uri="{BB962C8B-B14F-4D97-AF65-F5344CB8AC3E}">
        <p14:creationId xmlns:p14="http://schemas.microsoft.com/office/powerpoint/2010/main" val="34854405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smtClean="0"/>
              <a:t>In the workplace:</a:t>
            </a:r>
            <a:endParaRPr lang="en-GB" dirty="0"/>
          </a:p>
        </p:txBody>
      </p:sp>
      <p:sp>
        <p:nvSpPr>
          <p:cNvPr id="3" name="Content Placeholder 2"/>
          <p:cNvSpPr>
            <a:spLocks noGrp="1"/>
          </p:cNvSpPr>
          <p:nvPr>
            <p:ph idx="1"/>
          </p:nvPr>
        </p:nvSpPr>
        <p:spPr>
          <a:xfrm>
            <a:off x="539552" y="1628800"/>
            <a:ext cx="8229600" cy="4525963"/>
          </a:xfrm>
        </p:spPr>
        <p:txBody>
          <a:bodyPr>
            <a:normAutofit/>
          </a:bodyPr>
          <a:lstStyle/>
          <a:p>
            <a:pPr marL="0" indent="0">
              <a:buNone/>
            </a:pPr>
            <a:r>
              <a:rPr lang="en-US" dirty="0" smtClean="0"/>
              <a:t>Both employers and graduates identified that:</a:t>
            </a:r>
          </a:p>
          <a:p>
            <a:pPr marL="0" indent="0">
              <a:buNone/>
            </a:pPr>
            <a:endParaRPr lang="en-US" sz="1200" dirty="0" smtClean="0"/>
          </a:p>
          <a:p>
            <a:r>
              <a:rPr lang="en-US" dirty="0"/>
              <a:t>g</a:t>
            </a:r>
            <a:r>
              <a:rPr lang="en-US" dirty="0" smtClean="0"/>
              <a:t>raduates’ theoretical </a:t>
            </a:r>
            <a:r>
              <a:rPr lang="en-US" dirty="0"/>
              <a:t>knowledge and practical skills, </a:t>
            </a:r>
            <a:r>
              <a:rPr lang="en-US" dirty="0" smtClean="0"/>
              <a:t>from </a:t>
            </a:r>
            <a:r>
              <a:rPr lang="en-US" dirty="0"/>
              <a:t>their degree courses, were not always relevant to their </a:t>
            </a:r>
            <a:r>
              <a:rPr lang="en-US" dirty="0" smtClean="0"/>
              <a:t>jobs</a:t>
            </a:r>
          </a:p>
          <a:p>
            <a:pPr marL="0" indent="0">
              <a:buNone/>
            </a:pPr>
            <a:r>
              <a:rPr lang="en-US" sz="800" dirty="0" smtClean="0"/>
              <a:t> </a:t>
            </a:r>
          </a:p>
          <a:p>
            <a:r>
              <a:rPr lang="en-US" dirty="0"/>
              <a:t>g</a:t>
            </a:r>
            <a:r>
              <a:rPr lang="en-US" dirty="0" smtClean="0"/>
              <a:t>raduates </a:t>
            </a:r>
            <a:r>
              <a:rPr lang="en-US" dirty="0"/>
              <a:t>struggled to adapt to the work regime and </a:t>
            </a:r>
            <a:r>
              <a:rPr lang="en-US" dirty="0" smtClean="0"/>
              <a:t>routine</a:t>
            </a:r>
          </a:p>
          <a:p>
            <a:pPr marL="0" indent="0">
              <a:buNone/>
            </a:pPr>
            <a:endParaRPr lang="en-US" sz="800" dirty="0" smtClean="0"/>
          </a:p>
          <a:p>
            <a:r>
              <a:rPr lang="en-US" dirty="0" smtClean="0"/>
              <a:t>graduates had difficulty taking responsibility</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46</a:t>
            </a:fld>
            <a:endParaRPr lang="en-GB"/>
          </a:p>
        </p:txBody>
      </p:sp>
    </p:spTree>
    <p:extLst>
      <p:ext uri="{BB962C8B-B14F-4D97-AF65-F5344CB8AC3E}">
        <p14:creationId xmlns:p14="http://schemas.microsoft.com/office/powerpoint/2010/main" val="21137589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the workplace:</a:t>
            </a:r>
            <a:endParaRPr lang="en-GB" dirty="0"/>
          </a:p>
        </p:txBody>
      </p:sp>
      <p:sp>
        <p:nvSpPr>
          <p:cNvPr id="5" name="Text Placeholder 4"/>
          <p:cNvSpPr>
            <a:spLocks noGrp="1"/>
          </p:cNvSpPr>
          <p:nvPr>
            <p:ph type="body" idx="1"/>
          </p:nvPr>
        </p:nvSpPr>
        <p:spPr>
          <a:xfrm>
            <a:off x="395536" y="1772816"/>
            <a:ext cx="3960440" cy="639762"/>
          </a:xfrm>
        </p:spPr>
        <p:txBody>
          <a:bodyPr>
            <a:noAutofit/>
          </a:bodyPr>
          <a:lstStyle/>
          <a:p>
            <a:r>
              <a:rPr lang="en-GB" sz="3200" dirty="0" smtClean="0"/>
              <a:t>Graduates identified  difficulties in:</a:t>
            </a:r>
            <a:endParaRPr lang="en-GB" sz="3200" dirty="0"/>
          </a:p>
        </p:txBody>
      </p:sp>
      <p:sp>
        <p:nvSpPr>
          <p:cNvPr id="6" name="Content Placeholder 5"/>
          <p:cNvSpPr>
            <a:spLocks noGrp="1"/>
          </p:cNvSpPr>
          <p:nvPr>
            <p:ph sz="half" idx="2"/>
          </p:nvPr>
        </p:nvSpPr>
        <p:spPr>
          <a:xfrm>
            <a:off x="467544" y="2492896"/>
            <a:ext cx="4040188" cy="4023296"/>
          </a:xfrm>
        </p:spPr>
        <p:txBody>
          <a:bodyPr>
            <a:normAutofit/>
          </a:bodyPr>
          <a:lstStyle/>
          <a:p>
            <a:r>
              <a:rPr lang="en-US" sz="3200" dirty="0" smtClean="0"/>
              <a:t>establishing </a:t>
            </a:r>
            <a:r>
              <a:rPr lang="en-US" sz="3200" dirty="0"/>
              <a:t>themselves in the workplace</a:t>
            </a:r>
          </a:p>
          <a:p>
            <a:r>
              <a:rPr lang="en-US" sz="3200" dirty="0" smtClean="0"/>
              <a:t>dealing </a:t>
            </a:r>
            <a:r>
              <a:rPr lang="en-US" sz="3200" dirty="0"/>
              <a:t>with </a:t>
            </a:r>
            <a:r>
              <a:rPr lang="en-US" sz="3200" dirty="0" smtClean="0"/>
              <a:t>the workload</a:t>
            </a:r>
            <a:endParaRPr lang="en-US" sz="3200" dirty="0"/>
          </a:p>
          <a:p>
            <a:pPr marL="0" indent="0">
              <a:buNone/>
            </a:pPr>
            <a:endParaRPr lang="en-GB" sz="3200" dirty="0"/>
          </a:p>
        </p:txBody>
      </p:sp>
      <p:sp>
        <p:nvSpPr>
          <p:cNvPr id="7" name="Text Placeholder 6"/>
          <p:cNvSpPr>
            <a:spLocks noGrp="1"/>
          </p:cNvSpPr>
          <p:nvPr>
            <p:ph type="body" sz="quarter" idx="3"/>
          </p:nvPr>
        </p:nvSpPr>
        <p:spPr>
          <a:xfrm>
            <a:off x="4644008" y="1772816"/>
            <a:ext cx="4320480" cy="639762"/>
          </a:xfrm>
        </p:spPr>
        <p:txBody>
          <a:bodyPr>
            <a:noAutofit/>
          </a:bodyPr>
          <a:lstStyle/>
          <a:p>
            <a:r>
              <a:rPr lang="en-GB" sz="3200" dirty="0" smtClean="0"/>
              <a:t>Employers identified a lack of skills including:</a:t>
            </a:r>
            <a:endParaRPr lang="en-GB" sz="3200" dirty="0"/>
          </a:p>
        </p:txBody>
      </p:sp>
      <p:sp>
        <p:nvSpPr>
          <p:cNvPr id="8" name="Content Placeholder 7"/>
          <p:cNvSpPr>
            <a:spLocks noGrp="1"/>
          </p:cNvSpPr>
          <p:nvPr>
            <p:ph sz="quarter" idx="4"/>
          </p:nvPr>
        </p:nvSpPr>
        <p:spPr>
          <a:xfrm>
            <a:off x="4644008" y="2492896"/>
            <a:ext cx="4041775" cy="4023296"/>
          </a:xfrm>
        </p:spPr>
        <p:txBody>
          <a:bodyPr/>
          <a:lstStyle/>
          <a:p>
            <a:r>
              <a:rPr lang="en-US" sz="3200" dirty="0"/>
              <a:t>team working</a:t>
            </a:r>
          </a:p>
          <a:p>
            <a:r>
              <a:rPr lang="en-US" sz="3200" dirty="0"/>
              <a:t>time management</a:t>
            </a:r>
          </a:p>
          <a:p>
            <a:r>
              <a:rPr lang="en-US" sz="3200" dirty="0" smtClean="0"/>
              <a:t>working </a:t>
            </a:r>
            <a:r>
              <a:rPr lang="en-US" sz="3200" dirty="0"/>
              <a:t>independently</a:t>
            </a:r>
            <a:endParaRPr lang="en-GB" sz="3200" dirty="0"/>
          </a:p>
          <a:p>
            <a:pPr marL="0" indent="0">
              <a:buNone/>
            </a:pP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47</a:t>
            </a:fld>
            <a:endParaRPr lang="en-GB"/>
          </a:p>
        </p:txBody>
      </p:sp>
    </p:spTree>
    <p:extLst>
      <p:ext uri="{BB962C8B-B14F-4D97-AF65-F5344CB8AC3E}">
        <p14:creationId xmlns:p14="http://schemas.microsoft.com/office/powerpoint/2010/main" val="91787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should be done?</a:t>
            </a:r>
            <a:endParaRPr lang="en-GB" dirty="0"/>
          </a:p>
        </p:txBody>
      </p:sp>
      <p:sp>
        <p:nvSpPr>
          <p:cNvPr id="3" name="Content Placeholder 2"/>
          <p:cNvSpPr>
            <a:spLocks noGrp="1"/>
          </p:cNvSpPr>
          <p:nvPr>
            <p:ph idx="1"/>
          </p:nvPr>
        </p:nvSpPr>
        <p:spPr/>
        <p:txBody>
          <a:bodyPr/>
          <a:lstStyle/>
          <a:p>
            <a:pPr marL="0" indent="0">
              <a:buNone/>
            </a:pPr>
            <a:r>
              <a:rPr lang="en-US" dirty="0"/>
              <a:t>Both groups considered HEIs to be the key environment </a:t>
            </a:r>
            <a:r>
              <a:rPr lang="en-US" dirty="0" smtClean="0"/>
              <a:t>for developing students’ attributes </a:t>
            </a:r>
            <a:r>
              <a:rPr lang="en-US" dirty="0"/>
              <a:t>for successful integration into employment </a:t>
            </a:r>
            <a:endParaRPr lang="en-US" dirty="0" smtClean="0"/>
          </a:p>
          <a:p>
            <a:pPr marL="0" indent="0">
              <a:buNone/>
            </a:pPr>
            <a:endParaRPr lang="en-US" sz="2000" dirty="0" smtClean="0"/>
          </a:p>
          <a:p>
            <a:pPr marL="0" indent="0">
              <a:buNone/>
            </a:pPr>
            <a:r>
              <a:rPr lang="en-US" dirty="0"/>
              <a:t>S</a:t>
            </a:r>
            <a:r>
              <a:rPr lang="en-US" dirty="0" smtClean="0"/>
              <a:t>ome </a:t>
            </a:r>
            <a:r>
              <a:rPr lang="en-US" dirty="0"/>
              <a:t>overlap in what they felt HEIs ought to provide to help students overcome any barriers</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48</a:t>
            </a:fld>
            <a:endParaRPr lang="en-GB"/>
          </a:p>
        </p:txBody>
      </p:sp>
    </p:spTree>
    <p:extLst>
      <p:ext uri="{BB962C8B-B14F-4D97-AF65-F5344CB8AC3E}">
        <p14:creationId xmlns:p14="http://schemas.microsoft.com/office/powerpoint/2010/main" val="13124474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a:t>What HEIs should be doing</a:t>
            </a:r>
          </a:p>
        </p:txBody>
      </p:sp>
      <p:sp>
        <p:nvSpPr>
          <p:cNvPr id="3" name="Text Placeholder 2"/>
          <p:cNvSpPr>
            <a:spLocks noGrp="1"/>
          </p:cNvSpPr>
          <p:nvPr>
            <p:ph type="body" idx="1"/>
          </p:nvPr>
        </p:nvSpPr>
        <p:spPr>
          <a:xfrm>
            <a:off x="467544" y="1268760"/>
            <a:ext cx="4040188" cy="639762"/>
          </a:xfrm>
        </p:spPr>
        <p:txBody>
          <a:bodyPr/>
          <a:lstStyle/>
          <a:p>
            <a:r>
              <a:rPr lang="en-GB" dirty="0" smtClean="0"/>
              <a:t>Students</a:t>
            </a:r>
            <a:endParaRPr lang="en-GB" dirty="0"/>
          </a:p>
        </p:txBody>
      </p:sp>
      <p:sp>
        <p:nvSpPr>
          <p:cNvPr id="4" name="Content Placeholder 3"/>
          <p:cNvSpPr>
            <a:spLocks noGrp="1"/>
          </p:cNvSpPr>
          <p:nvPr>
            <p:ph sz="half" idx="2"/>
          </p:nvPr>
        </p:nvSpPr>
        <p:spPr>
          <a:xfrm>
            <a:off x="251520" y="1916832"/>
            <a:ext cx="4256212" cy="3951288"/>
          </a:xfrm>
        </p:spPr>
        <p:txBody>
          <a:bodyPr>
            <a:noAutofit/>
          </a:bodyPr>
          <a:lstStyle/>
          <a:p>
            <a:pPr lvl="0"/>
            <a:r>
              <a:rPr lang="en-US" dirty="0" smtClean="0"/>
              <a:t>Teaching </a:t>
            </a:r>
            <a:r>
              <a:rPr lang="en-US" dirty="0"/>
              <a:t>students </a:t>
            </a:r>
            <a:r>
              <a:rPr lang="en-US" dirty="0" smtClean="0"/>
              <a:t>about CVs/applications </a:t>
            </a:r>
            <a:r>
              <a:rPr lang="en-US" dirty="0"/>
              <a:t>and </a:t>
            </a:r>
            <a:r>
              <a:rPr lang="en-US" dirty="0" smtClean="0"/>
              <a:t>interview performance</a:t>
            </a:r>
            <a:endParaRPr lang="en-GB" dirty="0"/>
          </a:p>
          <a:p>
            <a:pPr lvl="0"/>
            <a:r>
              <a:rPr lang="en-US" dirty="0" err="1" smtClean="0"/>
              <a:t>Organising</a:t>
            </a:r>
            <a:r>
              <a:rPr lang="en-US" dirty="0" smtClean="0"/>
              <a:t> </a:t>
            </a:r>
            <a:r>
              <a:rPr lang="en-US" dirty="0"/>
              <a:t>teaching methods to develop </a:t>
            </a:r>
            <a:r>
              <a:rPr lang="en-US" dirty="0" smtClean="0"/>
              <a:t>presentation </a:t>
            </a:r>
            <a:r>
              <a:rPr lang="en-US" dirty="0"/>
              <a:t>and team working skills</a:t>
            </a:r>
            <a:endParaRPr lang="en-GB" dirty="0"/>
          </a:p>
          <a:p>
            <a:pPr lvl="0"/>
            <a:r>
              <a:rPr lang="en-US" dirty="0" smtClean="0"/>
              <a:t>Facilitating </a:t>
            </a:r>
            <a:r>
              <a:rPr lang="en-US" dirty="0"/>
              <a:t>internships and exchange </a:t>
            </a:r>
            <a:r>
              <a:rPr lang="en-US" dirty="0" err="1"/>
              <a:t>programmes</a:t>
            </a:r>
            <a:endParaRPr lang="en-GB" dirty="0"/>
          </a:p>
          <a:p>
            <a:r>
              <a:rPr lang="en-US" dirty="0" smtClean="0"/>
              <a:t>Engaging </a:t>
            </a:r>
            <a:r>
              <a:rPr lang="en-US" dirty="0"/>
              <a:t>employers more actively on </a:t>
            </a:r>
            <a:r>
              <a:rPr lang="en-US" dirty="0" smtClean="0"/>
              <a:t>campus</a:t>
            </a:r>
            <a:endParaRPr lang="en-GB" dirty="0"/>
          </a:p>
        </p:txBody>
      </p:sp>
      <p:sp>
        <p:nvSpPr>
          <p:cNvPr id="5" name="Text Placeholder 4"/>
          <p:cNvSpPr>
            <a:spLocks noGrp="1"/>
          </p:cNvSpPr>
          <p:nvPr>
            <p:ph type="body" sz="quarter" idx="3"/>
          </p:nvPr>
        </p:nvSpPr>
        <p:spPr>
          <a:xfrm>
            <a:off x="4644008" y="1268760"/>
            <a:ext cx="4041775" cy="639762"/>
          </a:xfrm>
        </p:spPr>
        <p:txBody>
          <a:bodyPr/>
          <a:lstStyle/>
          <a:p>
            <a:r>
              <a:rPr lang="en-GB" dirty="0" smtClean="0"/>
              <a:t>Employers</a:t>
            </a:r>
            <a:endParaRPr lang="en-GB" dirty="0"/>
          </a:p>
        </p:txBody>
      </p:sp>
      <p:sp>
        <p:nvSpPr>
          <p:cNvPr id="6" name="Content Placeholder 5"/>
          <p:cNvSpPr>
            <a:spLocks noGrp="1"/>
          </p:cNvSpPr>
          <p:nvPr>
            <p:ph sz="quarter" idx="4"/>
          </p:nvPr>
        </p:nvSpPr>
        <p:spPr>
          <a:xfrm>
            <a:off x="4644008" y="1916832"/>
            <a:ext cx="4248472" cy="3951288"/>
          </a:xfrm>
        </p:spPr>
        <p:txBody>
          <a:bodyPr>
            <a:normAutofit/>
          </a:bodyPr>
          <a:lstStyle/>
          <a:p>
            <a:pPr lvl="0"/>
            <a:r>
              <a:rPr lang="en-US" dirty="0"/>
              <a:t>H</a:t>
            </a:r>
            <a:r>
              <a:rPr lang="en-US" dirty="0" smtClean="0"/>
              <a:t>elping students </a:t>
            </a:r>
            <a:r>
              <a:rPr lang="en-US" dirty="0"/>
              <a:t>to develop their career vision</a:t>
            </a:r>
            <a:endParaRPr lang="en-GB" dirty="0"/>
          </a:p>
          <a:p>
            <a:pPr lvl="0"/>
            <a:r>
              <a:rPr lang="en-US" dirty="0" smtClean="0"/>
              <a:t>State </a:t>
            </a:r>
            <a:r>
              <a:rPr lang="en-US" dirty="0"/>
              <a:t>encouragement of employer-based internships</a:t>
            </a:r>
            <a:endParaRPr lang="en-GB" dirty="0"/>
          </a:p>
          <a:p>
            <a:pPr lvl="0"/>
            <a:r>
              <a:rPr lang="en-US" dirty="0" smtClean="0"/>
              <a:t>Greater information </a:t>
            </a:r>
            <a:r>
              <a:rPr lang="en-US" dirty="0"/>
              <a:t>exchange between employers and HEIs </a:t>
            </a:r>
            <a:endParaRPr lang="en-GB" dirty="0"/>
          </a:p>
          <a:p>
            <a:r>
              <a:rPr lang="en-US" dirty="0"/>
              <a:t>M</a:t>
            </a:r>
            <a:r>
              <a:rPr lang="en-US" dirty="0" smtClean="0"/>
              <a:t>ore </a:t>
            </a:r>
            <a:r>
              <a:rPr lang="en-US" dirty="0"/>
              <a:t>‘open door days’ for students at large </a:t>
            </a:r>
            <a:r>
              <a:rPr lang="en-US" dirty="0" err="1"/>
              <a:t>organisations</a:t>
            </a:r>
            <a:endParaRPr lang="en-GB" dirty="0"/>
          </a:p>
          <a:p>
            <a:endParaRPr lang="en-GB" dirty="0"/>
          </a:p>
        </p:txBody>
      </p:sp>
      <p:sp>
        <p:nvSpPr>
          <p:cNvPr id="7" name="Slide Number Placeholder 6"/>
          <p:cNvSpPr>
            <a:spLocks noGrp="1"/>
          </p:cNvSpPr>
          <p:nvPr>
            <p:ph type="sldNum" sz="quarter" idx="12"/>
          </p:nvPr>
        </p:nvSpPr>
        <p:spPr/>
        <p:txBody>
          <a:bodyPr/>
          <a:lstStyle/>
          <a:p>
            <a:fld id="{A611F0F0-8F67-4C37-9374-B19CB904F515}" type="slidenum">
              <a:rPr lang="en-GB" smtClean="0"/>
              <a:t>49</a:t>
            </a:fld>
            <a:endParaRPr lang="en-GB"/>
          </a:p>
        </p:txBody>
      </p:sp>
    </p:spTree>
    <p:extLst>
      <p:ext uri="{BB962C8B-B14F-4D97-AF65-F5344CB8AC3E}">
        <p14:creationId xmlns:p14="http://schemas.microsoft.com/office/powerpoint/2010/main" val="1081111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92"/>
            <a:ext cx="9144000" cy="1143000"/>
          </a:xfrm>
        </p:spPr>
        <p:txBody>
          <a:bodyPr>
            <a:noAutofit/>
          </a:bodyPr>
          <a:lstStyle/>
          <a:p>
            <a:r>
              <a:rPr lang="en-GB" dirty="0" smtClean="0"/>
              <a:t>4. Who are its nearest neighbours?</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5</a:t>
            </a:fld>
            <a:endParaRPr lang="en-GB"/>
          </a:p>
        </p:txBody>
      </p:sp>
      <p:pic>
        <p:nvPicPr>
          <p:cNvPr id="1026" name="Picture 2" descr="C:\Users\Martin\Desktop\Martin's docs\Georgia\ICeGS presentation\800px-Georgia_high_detail_ma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7056784" cy="485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4780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8. National Careers Partnership Initiative - purpose</a:t>
            </a:r>
            <a:endParaRPr lang="en-GB" dirty="0"/>
          </a:p>
        </p:txBody>
      </p:sp>
      <p:sp>
        <p:nvSpPr>
          <p:cNvPr id="3" name="Content Placeholder 2"/>
          <p:cNvSpPr>
            <a:spLocks noGrp="1"/>
          </p:cNvSpPr>
          <p:nvPr>
            <p:ph idx="1"/>
          </p:nvPr>
        </p:nvSpPr>
        <p:spPr>
          <a:xfrm>
            <a:off x="457200" y="1772816"/>
            <a:ext cx="8229600" cy="4353347"/>
          </a:xfrm>
        </p:spPr>
        <p:txBody>
          <a:bodyPr>
            <a:normAutofit fontScale="85000" lnSpcReduction="20000"/>
          </a:bodyPr>
          <a:lstStyle/>
          <a:p>
            <a:r>
              <a:rPr lang="en-GB" dirty="0" smtClean="0"/>
              <a:t>Express shared understanding of importance of HE students’ career development </a:t>
            </a:r>
          </a:p>
          <a:p>
            <a:r>
              <a:rPr lang="en-GB" dirty="0"/>
              <a:t>A</a:t>
            </a:r>
            <a:r>
              <a:rPr lang="en-GB" dirty="0" smtClean="0"/>
              <a:t>gree priorities, objectives, approaches and co-operation to improve students’ employability </a:t>
            </a:r>
            <a:r>
              <a:rPr lang="en-US" dirty="0"/>
              <a:t>through the development of the key skills and capabilities required by a global </a:t>
            </a:r>
            <a:r>
              <a:rPr lang="en-US" dirty="0" err="1"/>
              <a:t>labour</a:t>
            </a:r>
            <a:r>
              <a:rPr lang="en-US" dirty="0"/>
              <a:t> market</a:t>
            </a:r>
            <a:endParaRPr lang="en-GB" dirty="0" smtClean="0"/>
          </a:p>
          <a:p>
            <a:pPr marL="0" indent="0">
              <a:buNone/>
            </a:pPr>
            <a:endParaRPr lang="en-GB" sz="2400" dirty="0"/>
          </a:p>
          <a:p>
            <a:pPr marL="0" indent="0">
              <a:buNone/>
            </a:pPr>
            <a:r>
              <a:rPr lang="en-US" dirty="0" smtClean="0"/>
              <a:t>Creates </a:t>
            </a:r>
            <a:r>
              <a:rPr lang="en-US" dirty="0"/>
              <a:t>the first common ground by which Georgian HEIs and other interested parties </a:t>
            </a:r>
            <a:r>
              <a:rPr lang="en-US" dirty="0" smtClean="0"/>
              <a:t>can:</a:t>
            </a:r>
          </a:p>
          <a:p>
            <a:r>
              <a:rPr lang="en-US" dirty="0" smtClean="0"/>
              <a:t>share </a:t>
            </a:r>
            <a:r>
              <a:rPr lang="en-US" dirty="0"/>
              <a:t>values, policies and expertise that will enhance students’ </a:t>
            </a:r>
            <a:r>
              <a:rPr lang="en-US" dirty="0" smtClean="0"/>
              <a:t>employability </a:t>
            </a:r>
          </a:p>
          <a:p>
            <a:r>
              <a:rPr lang="en-US" dirty="0" smtClean="0"/>
              <a:t>develop </a:t>
            </a:r>
            <a:r>
              <a:rPr lang="en-US" dirty="0"/>
              <a:t>future </a:t>
            </a:r>
            <a:r>
              <a:rPr lang="en-US" dirty="0" smtClean="0"/>
              <a:t>co-operation </a:t>
            </a:r>
            <a:r>
              <a:rPr lang="en-US" dirty="0"/>
              <a:t>in this </a:t>
            </a:r>
            <a:r>
              <a:rPr lang="en-US" dirty="0" smtClean="0"/>
              <a:t>field</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50</a:t>
            </a:fld>
            <a:endParaRPr lang="en-GB"/>
          </a:p>
        </p:txBody>
      </p:sp>
    </p:spTree>
    <p:extLst>
      <p:ext uri="{BB962C8B-B14F-4D97-AF65-F5344CB8AC3E}">
        <p14:creationId xmlns:p14="http://schemas.microsoft.com/office/powerpoint/2010/main" val="12351555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8. National Careers Partnership </a:t>
            </a:r>
            <a:r>
              <a:rPr lang="en-GB" dirty="0" smtClean="0"/>
              <a:t>Initiative - priorities</a:t>
            </a:r>
            <a:endParaRPr lang="en-GB" dirty="0"/>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pPr lvl="0"/>
            <a:r>
              <a:rPr lang="en-US" dirty="0"/>
              <a:t>Establishing and supporting the development of institutional careers units employing skilled professionals able to provide students with high quality career </a:t>
            </a:r>
            <a:r>
              <a:rPr lang="en-US" dirty="0" smtClean="0"/>
              <a:t>services</a:t>
            </a:r>
            <a:endParaRPr lang="en-GB" dirty="0"/>
          </a:p>
          <a:p>
            <a:pPr lvl="0"/>
            <a:r>
              <a:rPr lang="en-US" dirty="0"/>
              <a:t>Supporting students in building their employability skills and competencies through education and training activities, and advisory </a:t>
            </a:r>
            <a:r>
              <a:rPr lang="en-US" dirty="0" smtClean="0"/>
              <a:t>consultations</a:t>
            </a:r>
            <a:endParaRPr lang="en-GB" dirty="0"/>
          </a:p>
          <a:p>
            <a:pPr lvl="0"/>
            <a:r>
              <a:rPr lang="en-US" dirty="0"/>
              <a:t>Involving employers more directly in students’ career development </a:t>
            </a:r>
            <a:r>
              <a:rPr lang="en-US" dirty="0" smtClean="0"/>
              <a:t>activities</a:t>
            </a:r>
            <a:endParaRPr lang="en-GB" dirty="0"/>
          </a:p>
          <a:p>
            <a:pPr lvl="0"/>
            <a:r>
              <a:rPr lang="en-US" dirty="0"/>
              <a:t>Facilitating links between students and employers to increase students’ understanding of, and exposure to, the world of </a:t>
            </a:r>
            <a:r>
              <a:rPr lang="en-US" dirty="0" smtClean="0"/>
              <a:t>work</a:t>
            </a:r>
            <a:endParaRPr lang="en-GB" dirty="0"/>
          </a:p>
          <a:p>
            <a:pPr lvl="0"/>
            <a:r>
              <a:rPr lang="en-US" dirty="0"/>
              <a:t>Encouraging employers to share details of their current and/or future HR needs in order to ensure that students have access to up-to-date </a:t>
            </a:r>
            <a:r>
              <a:rPr lang="en-US" dirty="0" smtClean="0"/>
              <a:t>information </a:t>
            </a:r>
            <a:endParaRPr lang="en-GB" dirty="0"/>
          </a:p>
          <a:p>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51</a:t>
            </a:fld>
            <a:endParaRPr lang="en-GB"/>
          </a:p>
        </p:txBody>
      </p:sp>
    </p:spTree>
    <p:extLst>
      <p:ext uri="{BB962C8B-B14F-4D97-AF65-F5344CB8AC3E}">
        <p14:creationId xmlns:p14="http://schemas.microsoft.com/office/powerpoint/2010/main" val="36650628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8. National Careers Partnership Initiative - Board</a:t>
            </a:r>
          </a:p>
        </p:txBody>
      </p:sp>
      <p:sp>
        <p:nvSpPr>
          <p:cNvPr id="3" name="Content Placeholder 2"/>
          <p:cNvSpPr>
            <a:spLocks noGrp="1"/>
          </p:cNvSpPr>
          <p:nvPr>
            <p:ph idx="1"/>
          </p:nvPr>
        </p:nvSpPr>
        <p:spPr/>
        <p:txBody>
          <a:bodyPr/>
          <a:lstStyle/>
          <a:p>
            <a:r>
              <a:rPr lang="en-GB" dirty="0" smtClean="0"/>
              <a:t>To provide strategic direction, establish working methods, facilitate communications, monitor activities, and establish dissemination methods </a:t>
            </a:r>
          </a:p>
          <a:p>
            <a:r>
              <a:rPr lang="en-GB" dirty="0" smtClean="0"/>
              <a:t>Members: partner HEIs plus employer representative organizations e.g. Chamber of Commerce, Georgian Business Association</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52</a:t>
            </a:fld>
            <a:endParaRPr lang="en-GB"/>
          </a:p>
        </p:txBody>
      </p:sp>
    </p:spTree>
    <p:extLst>
      <p:ext uri="{BB962C8B-B14F-4D97-AF65-F5344CB8AC3E}">
        <p14:creationId xmlns:p14="http://schemas.microsoft.com/office/powerpoint/2010/main" val="35706991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p:txBody>
          <a:bodyPr/>
          <a:lstStyle/>
          <a:p>
            <a:r>
              <a:rPr lang="en-GB" dirty="0" smtClean="0"/>
              <a:t>Language and culture</a:t>
            </a:r>
          </a:p>
          <a:p>
            <a:r>
              <a:rPr lang="en-GB" dirty="0" smtClean="0"/>
              <a:t>Different approaches to employability and career development learning</a:t>
            </a:r>
          </a:p>
          <a:p>
            <a:r>
              <a:rPr lang="en-GB" dirty="0" smtClean="0"/>
              <a:t>Different levels of awareness of above amongst Georgian partners</a:t>
            </a:r>
          </a:p>
          <a:p>
            <a:r>
              <a:rPr lang="en-GB" dirty="0" smtClean="0"/>
              <a:t>Georgian staff representation varied</a:t>
            </a:r>
          </a:p>
          <a:p>
            <a:r>
              <a:rPr lang="en-GB" dirty="0" smtClean="0"/>
              <a:t>Project communication challenges</a:t>
            </a:r>
          </a:p>
          <a:p>
            <a:r>
              <a:rPr lang="en-GB" dirty="0" smtClean="0"/>
              <a:t>Difficulties with editing of materials</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53</a:t>
            </a:fld>
            <a:endParaRPr lang="en-GB"/>
          </a:p>
        </p:txBody>
      </p:sp>
    </p:spTree>
    <p:extLst>
      <p:ext uri="{BB962C8B-B14F-4D97-AF65-F5344CB8AC3E}">
        <p14:creationId xmlns:p14="http://schemas.microsoft.com/office/powerpoint/2010/main" val="7230561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Georgian customs &amp; culture</a:t>
            </a:r>
            <a:endParaRPr lang="en-GB" dirty="0"/>
          </a:p>
        </p:txBody>
      </p:sp>
      <p:sp>
        <p:nvSpPr>
          <p:cNvPr id="4" name="Slide Number Placeholder 3"/>
          <p:cNvSpPr>
            <a:spLocks noGrp="1"/>
          </p:cNvSpPr>
          <p:nvPr>
            <p:ph type="sldNum" sz="quarter" idx="12"/>
          </p:nvPr>
        </p:nvSpPr>
        <p:spPr>
          <a:xfrm>
            <a:off x="8460432" y="5983616"/>
            <a:ext cx="2133600" cy="365125"/>
          </a:xfrm>
        </p:spPr>
        <p:txBody>
          <a:bodyPr/>
          <a:lstStyle/>
          <a:p>
            <a:fld id="{A611F0F0-8F67-4C37-9374-B19CB904F515}" type="slidenum">
              <a:rPr lang="en-GB" smtClean="0"/>
              <a:t>54</a:t>
            </a:fld>
            <a:endParaRPr lang="en-GB"/>
          </a:p>
        </p:txBody>
      </p:sp>
      <p:pic>
        <p:nvPicPr>
          <p:cNvPr id="5" name="Content Placeholder 4" descr="https://encrypted-tbn1.gstatic.com/images?q=tbn:ANd9GcTFJlfEfX8QhXYjiICjeYzFxbcGadEykBnMlJgUVjL1KzcYbmfBMA"/>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1196752"/>
            <a:ext cx="3292219" cy="2232248"/>
          </a:xfrm>
          <a:prstGeom prst="rect">
            <a:avLst/>
          </a:prstGeom>
          <a:noFill/>
          <a:ln>
            <a:noFill/>
          </a:ln>
        </p:spPr>
      </p:pic>
      <p:pic>
        <p:nvPicPr>
          <p:cNvPr id="6" name="Picture 5" descr="Georgian food"/>
          <p:cNvPicPr/>
          <p:nvPr/>
        </p:nvPicPr>
        <p:blipFill>
          <a:blip r:embed="rId4">
            <a:extLst>
              <a:ext uri="{28A0092B-C50C-407E-A947-70E740481C1C}">
                <a14:useLocalDpi xmlns:a14="http://schemas.microsoft.com/office/drawing/2010/main" val="0"/>
              </a:ext>
            </a:extLst>
          </a:blip>
          <a:srcRect/>
          <a:stretch>
            <a:fillRect/>
          </a:stretch>
        </p:blipFill>
        <p:spPr bwMode="auto">
          <a:xfrm>
            <a:off x="3292219" y="1196752"/>
            <a:ext cx="5851781" cy="3168352"/>
          </a:xfrm>
          <a:prstGeom prst="rect">
            <a:avLst/>
          </a:prstGeom>
          <a:noFill/>
          <a:ln>
            <a:noFill/>
          </a:ln>
        </p:spPr>
      </p:pic>
      <p:pic>
        <p:nvPicPr>
          <p:cNvPr id="7" name="Picture 6" descr="http://dinnerexchangeberlin.files.wordpress.com/2013/04/churchkhela.jpeg"/>
          <p:cNvPicPr/>
          <p:nvPr/>
        </p:nvPicPr>
        <p:blipFill>
          <a:blip r:embed="rId5">
            <a:extLst>
              <a:ext uri="{28A0092B-C50C-407E-A947-70E740481C1C}">
                <a14:useLocalDpi xmlns:a14="http://schemas.microsoft.com/office/drawing/2010/main" val="0"/>
              </a:ext>
            </a:extLst>
          </a:blip>
          <a:srcRect/>
          <a:stretch>
            <a:fillRect/>
          </a:stretch>
        </p:blipFill>
        <p:spPr bwMode="auto">
          <a:xfrm>
            <a:off x="0" y="3414057"/>
            <a:ext cx="3275856" cy="3501172"/>
          </a:xfrm>
          <a:prstGeom prst="rect">
            <a:avLst/>
          </a:prstGeom>
          <a:noFill/>
          <a:ln>
            <a:noFill/>
          </a:ln>
        </p:spPr>
      </p:pic>
      <p:pic>
        <p:nvPicPr>
          <p:cNvPr id="8" name="Picture 7" descr="http://img.ehowcdn.com/default/ds-photo/59/144/fotolia_1532734_XS.jpg"/>
          <p:cNvPicPr/>
          <p:nvPr/>
        </p:nvPicPr>
        <p:blipFill>
          <a:blip r:embed="rId6">
            <a:extLst>
              <a:ext uri="{28A0092B-C50C-407E-A947-70E740481C1C}">
                <a14:useLocalDpi xmlns:a14="http://schemas.microsoft.com/office/drawing/2010/main" val="0"/>
              </a:ext>
            </a:extLst>
          </a:blip>
          <a:srcRect/>
          <a:stretch>
            <a:fillRect/>
          </a:stretch>
        </p:blipFill>
        <p:spPr bwMode="auto">
          <a:xfrm>
            <a:off x="3292219" y="4365104"/>
            <a:ext cx="2575926" cy="2492896"/>
          </a:xfrm>
          <a:prstGeom prst="rect">
            <a:avLst/>
          </a:prstGeom>
          <a:noFill/>
          <a:ln>
            <a:noFill/>
          </a:ln>
        </p:spPr>
      </p:pic>
      <p:pic>
        <p:nvPicPr>
          <p:cNvPr id="9" name="Picture 8" descr="Khinkali - Tbilisi, Georgi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144" y="4365104"/>
            <a:ext cx="3275856" cy="2492896"/>
          </a:xfrm>
          <a:prstGeom prst="rect">
            <a:avLst/>
          </a:prstGeom>
          <a:noFill/>
          <a:ln>
            <a:noFill/>
          </a:ln>
        </p:spPr>
      </p:pic>
    </p:spTree>
    <p:extLst>
      <p:ext uri="{BB962C8B-B14F-4D97-AF65-F5344CB8AC3E}">
        <p14:creationId xmlns:p14="http://schemas.microsoft.com/office/powerpoint/2010/main" val="4100817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Toasting</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55</a:t>
            </a:fld>
            <a:endParaRPr lang="en-GB"/>
          </a:p>
        </p:txBody>
      </p:sp>
      <p:pic>
        <p:nvPicPr>
          <p:cNvPr id="5" name="Content Placeholder 4" descr="http://2.bp.blogspot.com/-_9mKD0zsT1w/U0rgwAC0jfI/AAAAAAAAULs/CmOdVh60ijk/s1600/03291402+azarpesha.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p:spPr>
      </p:pic>
    </p:spTree>
    <p:extLst>
      <p:ext uri="{BB962C8B-B14F-4D97-AF65-F5344CB8AC3E}">
        <p14:creationId xmlns:p14="http://schemas.microsoft.com/office/powerpoint/2010/main" val="32197829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Georgian wines</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56</a:t>
            </a:fld>
            <a:endParaRPr lang="en-GB"/>
          </a:p>
        </p:txBody>
      </p:sp>
      <p:pic>
        <p:nvPicPr>
          <p:cNvPr id="5" name="Content Placeholder 4" descr="http://www.wineanorak.com/pictures/oldtbilisi.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0376" y="1600200"/>
            <a:ext cx="4723248" cy="4525963"/>
          </a:xfrm>
          <a:prstGeom prst="rect">
            <a:avLst/>
          </a:prstGeom>
          <a:noFill/>
          <a:ln>
            <a:noFill/>
          </a:ln>
        </p:spPr>
      </p:pic>
    </p:spTree>
    <p:extLst>
      <p:ext uri="{BB962C8B-B14F-4D97-AF65-F5344CB8AC3E}">
        <p14:creationId xmlns:p14="http://schemas.microsoft.com/office/powerpoint/2010/main" val="40835971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1080119"/>
          </a:xfrm>
        </p:spPr>
        <p:txBody>
          <a:bodyPr>
            <a:normAutofit fontScale="90000"/>
          </a:bodyPr>
          <a:lstStyle/>
          <a:p>
            <a:r>
              <a:rPr lang="ka-GE" dirty="0">
                <a:solidFill>
                  <a:srgbClr val="FF0000"/>
                </a:solidFill>
              </a:rPr>
              <a:t>დიდი </a:t>
            </a:r>
            <a:r>
              <a:rPr lang="ka-GE" dirty="0" smtClean="0">
                <a:solidFill>
                  <a:srgbClr val="FF0000"/>
                </a:solidFill>
              </a:rPr>
              <a:t>მადლობა</a:t>
            </a:r>
            <a:r>
              <a:rPr lang="en-GB" dirty="0" smtClean="0">
                <a:solidFill>
                  <a:srgbClr val="FF0000"/>
                </a:solidFill>
              </a:rPr>
              <a:t/>
            </a:r>
            <a:br>
              <a:rPr lang="en-GB" dirty="0" smtClean="0">
                <a:solidFill>
                  <a:srgbClr val="FF0000"/>
                </a:solidFill>
              </a:rPr>
            </a:br>
            <a:endParaRPr lang="en-GB" dirty="0">
              <a:solidFill>
                <a:srgbClr val="FF0000"/>
              </a:solidFill>
            </a:endParaRPr>
          </a:p>
        </p:txBody>
      </p:sp>
      <p:sp>
        <p:nvSpPr>
          <p:cNvPr id="3" name="Subtitle 2"/>
          <p:cNvSpPr>
            <a:spLocks noGrp="1"/>
          </p:cNvSpPr>
          <p:nvPr>
            <p:ph type="subTitle" idx="1"/>
          </p:nvPr>
        </p:nvSpPr>
        <p:spPr>
          <a:xfrm>
            <a:off x="1403648" y="1484784"/>
            <a:ext cx="6400800" cy="4680520"/>
          </a:xfrm>
        </p:spPr>
        <p:txBody>
          <a:bodyPr>
            <a:normAutofit fontScale="77500" lnSpcReduction="20000"/>
          </a:bodyPr>
          <a:lstStyle/>
          <a:p>
            <a:r>
              <a:rPr lang="en-GB" sz="4400" dirty="0" smtClean="0">
                <a:solidFill>
                  <a:schemeClr val="tx1"/>
                </a:solidFill>
              </a:rPr>
              <a:t>(Thank you)</a:t>
            </a:r>
          </a:p>
          <a:p>
            <a:endParaRPr lang="en-GB" sz="5200" dirty="0">
              <a:solidFill>
                <a:srgbClr val="FF0000"/>
              </a:solidFill>
            </a:endParaRPr>
          </a:p>
          <a:p>
            <a:r>
              <a:rPr lang="ka-GE" sz="5200" dirty="0" smtClean="0">
                <a:solidFill>
                  <a:srgbClr val="FF0000"/>
                </a:solidFill>
              </a:rPr>
              <a:t>ნებისმიერი </a:t>
            </a:r>
            <a:r>
              <a:rPr lang="ka-GE" sz="5200" dirty="0">
                <a:solidFill>
                  <a:srgbClr val="FF0000"/>
                </a:solidFill>
              </a:rPr>
              <a:t>კითხვები</a:t>
            </a:r>
            <a:r>
              <a:rPr lang="ka-GE" sz="5200" dirty="0" smtClean="0">
                <a:solidFill>
                  <a:srgbClr val="FF0000"/>
                </a:solidFill>
              </a:rPr>
              <a:t>?</a:t>
            </a:r>
            <a:endParaRPr lang="en-GB" sz="5200" dirty="0" smtClean="0">
              <a:solidFill>
                <a:srgbClr val="FF0000"/>
              </a:solidFill>
            </a:endParaRPr>
          </a:p>
          <a:p>
            <a:r>
              <a:rPr lang="en-GB" sz="4400" dirty="0" smtClean="0">
                <a:solidFill>
                  <a:schemeClr val="tx1"/>
                </a:solidFill>
              </a:rPr>
              <a:t>(Any questions?)</a:t>
            </a:r>
          </a:p>
          <a:p>
            <a:endParaRPr lang="en-GB" sz="4400" dirty="0">
              <a:solidFill>
                <a:schemeClr val="tx1"/>
              </a:solidFill>
            </a:endParaRPr>
          </a:p>
          <a:p>
            <a:r>
              <a:rPr lang="en-GB" sz="4400" dirty="0" smtClean="0">
                <a:solidFill>
                  <a:schemeClr val="tx1"/>
                </a:solidFill>
              </a:rPr>
              <a:t>Paul Hacking </a:t>
            </a:r>
            <a:r>
              <a:rPr lang="en-GB" sz="4400" dirty="0" smtClean="0">
                <a:solidFill>
                  <a:schemeClr val="tx1"/>
                </a:solidFill>
                <a:hlinkClick r:id="rId2"/>
              </a:rPr>
              <a:t>hackingpaul@googlemail.com</a:t>
            </a:r>
            <a:endParaRPr lang="en-GB" sz="4400" dirty="0" smtClean="0">
              <a:solidFill>
                <a:schemeClr val="tx1"/>
              </a:solidFill>
            </a:endParaRPr>
          </a:p>
          <a:p>
            <a:r>
              <a:rPr lang="en-GB" sz="4400" dirty="0" smtClean="0">
                <a:solidFill>
                  <a:schemeClr val="tx1"/>
                </a:solidFill>
              </a:rPr>
              <a:t>Martin Pennington </a:t>
            </a:r>
            <a:r>
              <a:rPr lang="en-GB" sz="4400" dirty="0" smtClean="0">
                <a:solidFill>
                  <a:schemeClr val="tx1"/>
                </a:solidFill>
                <a:hlinkClick r:id="rId3"/>
              </a:rPr>
              <a:t>martinpen@btinternet.com</a:t>
            </a:r>
            <a:endParaRPr lang="en-GB" sz="4400" dirty="0">
              <a:solidFill>
                <a:schemeClr val="tx1"/>
              </a:solidFill>
            </a:endParaRPr>
          </a:p>
        </p:txBody>
      </p:sp>
      <p:sp>
        <p:nvSpPr>
          <p:cNvPr id="4" name="Slide Number Placeholder 3"/>
          <p:cNvSpPr>
            <a:spLocks noGrp="1"/>
          </p:cNvSpPr>
          <p:nvPr>
            <p:ph type="sldNum" sz="quarter" idx="12"/>
          </p:nvPr>
        </p:nvSpPr>
        <p:spPr/>
        <p:txBody>
          <a:bodyPr/>
          <a:lstStyle/>
          <a:p>
            <a:fld id="{A611F0F0-8F67-4C37-9374-B19CB904F515}" type="slidenum">
              <a:rPr lang="en-GB" smtClean="0"/>
              <a:t>57</a:t>
            </a:fld>
            <a:endParaRPr lang="en-GB"/>
          </a:p>
        </p:txBody>
      </p:sp>
    </p:spTree>
    <p:extLst>
      <p:ext uri="{BB962C8B-B14F-4D97-AF65-F5344CB8AC3E}">
        <p14:creationId xmlns:p14="http://schemas.microsoft.com/office/powerpoint/2010/main" val="324267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grpId="0" nodeType="afterEffect">
                                  <p:stCondLst>
                                    <p:cond delay="20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2010"/>
                            </p:stCondLst>
                            <p:childTnLst>
                              <p:par>
                                <p:cTn id="11" presetID="1" presetClass="entr" presetSubtype="0" fill="hold" grpId="0" nodeType="afterEffect">
                                  <p:stCondLst>
                                    <p:cond delay="2000"/>
                                  </p:stCondLst>
                                  <p:childTnLst>
                                    <p:set>
                                      <p:cBhvr>
                                        <p:cTn id="12" dur="1" fill="hold">
                                          <p:stCondLst>
                                            <p:cond delay="9"/>
                                          </p:stCondLst>
                                        </p:cTn>
                                        <p:tgtEl>
                                          <p:spTgt spid="3">
                                            <p:txEl>
                                              <p:pRg st="0" end="0"/>
                                            </p:txEl>
                                          </p:spTgt>
                                        </p:tgtEl>
                                        <p:attrNameLst>
                                          <p:attrName>style.visibility</p:attrName>
                                        </p:attrNameLst>
                                      </p:cBhvr>
                                      <p:to>
                                        <p:strVal val="visible"/>
                                      </p:to>
                                    </p:set>
                                  </p:childTnLst>
                                </p:cTn>
                              </p:par>
                            </p:childTnLst>
                          </p:cTn>
                        </p:par>
                        <p:par>
                          <p:cTn id="13" fill="hold">
                            <p:stCondLst>
                              <p:cond delay="4020"/>
                            </p:stCondLst>
                            <p:childTnLst>
                              <p:par>
                                <p:cTn id="14" presetID="1" presetClass="entr" presetSubtype="0" fill="hold" grpId="0" nodeType="afterEffect">
                                  <p:stCondLst>
                                    <p:cond delay="2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6020"/>
                            </p:stCondLst>
                            <p:childTnLst>
                              <p:par>
                                <p:cTn id="17" presetID="1" presetClass="entr" presetSubtype="0" fill="hold" grpId="0" nodeType="afterEffect">
                                  <p:stCondLst>
                                    <p:cond delay="20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20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Georgian history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Gained independence from USSR in 1991</a:t>
            </a:r>
          </a:p>
          <a:p>
            <a:r>
              <a:rPr lang="en-GB" dirty="0" smtClean="0"/>
              <a:t>Civil and economic unrest for most of 1990s</a:t>
            </a:r>
          </a:p>
          <a:p>
            <a:r>
              <a:rPr lang="en-GB" dirty="0" smtClean="0"/>
              <a:t>Rose Revolution 2003 brought democratic and economic reforms</a:t>
            </a:r>
          </a:p>
          <a:p>
            <a:r>
              <a:rPr lang="en-GB" dirty="0" smtClean="0"/>
              <a:t>War with Russia in South Ossetia in 2008</a:t>
            </a:r>
          </a:p>
          <a:p>
            <a:r>
              <a:rPr lang="en-GB" dirty="0"/>
              <a:t>M</a:t>
            </a:r>
            <a:r>
              <a:rPr lang="en-GB" dirty="0" smtClean="0"/>
              <a:t>ember </a:t>
            </a:r>
            <a:r>
              <a:rPr lang="en-GB" dirty="0"/>
              <a:t>of the Council of </a:t>
            </a:r>
            <a:r>
              <a:rPr lang="en-GB" dirty="0" smtClean="0"/>
              <a:t>Europe, World Trade Organisation </a:t>
            </a:r>
            <a:r>
              <a:rPr lang="en-GB" dirty="0"/>
              <a:t>and the GUAM Organization for Democracy and Economic </a:t>
            </a:r>
            <a:r>
              <a:rPr lang="en-GB" dirty="0" smtClean="0"/>
              <a:t>Development</a:t>
            </a:r>
          </a:p>
          <a:p>
            <a:r>
              <a:rPr lang="en-GB" dirty="0" smtClean="0"/>
              <a:t>Georgia and EU signed </a:t>
            </a:r>
            <a:r>
              <a:rPr lang="en-GB" dirty="0"/>
              <a:t>Georgia-European Union Action </a:t>
            </a:r>
            <a:r>
              <a:rPr lang="en-GB" dirty="0" smtClean="0"/>
              <a:t>Plan in 2006</a:t>
            </a:r>
            <a:endParaRPr lang="en-GB" dirty="0"/>
          </a:p>
        </p:txBody>
      </p:sp>
      <p:sp>
        <p:nvSpPr>
          <p:cNvPr id="4" name="Slide Number Placeholder 3"/>
          <p:cNvSpPr>
            <a:spLocks noGrp="1"/>
          </p:cNvSpPr>
          <p:nvPr>
            <p:ph type="sldNum" sz="quarter" idx="12"/>
          </p:nvPr>
        </p:nvSpPr>
        <p:spPr/>
        <p:txBody>
          <a:bodyPr/>
          <a:lstStyle/>
          <a:p>
            <a:fld id="{A611F0F0-8F67-4C37-9374-B19CB904F515}" type="slidenum">
              <a:rPr lang="en-GB" smtClean="0"/>
              <a:t>6</a:t>
            </a:fld>
            <a:endParaRPr lang="en-GB"/>
          </a:p>
        </p:txBody>
      </p:sp>
    </p:spTree>
    <p:extLst>
      <p:ext uri="{BB962C8B-B14F-4D97-AF65-F5344CB8AC3E}">
        <p14:creationId xmlns:p14="http://schemas.microsoft.com/office/powerpoint/2010/main" val="1847155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Recent Georgian history</a:t>
            </a:r>
            <a:endParaRPr lang="en-GB" dirty="0"/>
          </a:p>
        </p:txBody>
      </p:sp>
      <p:sp>
        <p:nvSpPr>
          <p:cNvPr id="4" name="Content Placeholder 3"/>
          <p:cNvSpPr>
            <a:spLocks noGrp="1"/>
          </p:cNvSpPr>
          <p:nvPr>
            <p:ph sz="half" idx="1"/>
          </p:nvPr>
        </p:nvSpPr>
        <p:spPr/>
        <p:txBody>
          <a:bodyPr/>
          <a:lstStyle/>
          <a:p>
            <a:r>
              <a:rPr lang="en-GB" sz="3200" dirty="0"/>
              <a:t>Growing US and EU influence in Georgia notably through proposed EU and NATO membership and the US military assistance program</a:t>
            </a:r>
          </a:p>
          <a:p>
            <a:pPr marL="0" indent="0">
              <a:buNone/>
            </a:pPr>
            <a:endParaRPr lang="en-GB" dirty="0"/>
          </a:p>
        </p:txBody>
      </p:sp>
      <p:sp>
        <p:nvSpPr>
          <p:cNvPr id="5" name="Content Placeholder 4"/>
          <p:cNvSpPr>
            <a:spLocks noGrp="1"/>
          </p:cNvSpPr>
          <p:nvPr>
            <p:ph sz="half" idx="2"/>
          </p:nvPr>
        </p:nvSpPr>
        <p:spPr/>
        <p:txBody>
          <a:bodyPr/>
          <a:lstStyle/>
          <a:p>
            <a:endParaRPr lang="en-GB"/>
          </a:p>
        </p:txBody>
      </p:sp>
      <p:sp>
        <p:nvSpPr>
          <p:cNvPr id="2" name="Slide Number Placeholder 1"/>
          <p:cNvSpPr>
            <a:spLocks noGrp="1"/>
          </p:cNvSpPr>
          <p:nvPr>
            <p:ph type="sldNum" sz="quarter" idx="12"/>
          </p:nvPr>
        </p:nvSpPr>
        <p:spPr/>
        <p:txBody>
          <a:bodyPr/>
          <a:lstStyle/>
          <a:p>
            <a:fld id="{A611F0F0-8F67-4C37-9374-B19CB904F515}" type="slidenum">
              <a:rPr lang="en-GB" smtClean="0"/>
              <a:t>7</a:t>
            </a:fld>
            <a:endParaRPr lang="en-GB"/>
          </a:p>
        </p:txBody>
      </p:sp>
      <p:pic>
        <p:nvPicPr>
          <p:cNvPr id="1026" name="Picture 2" descr="https://upload.wikimedia.org/wikipedia/commons/thumb/f/f9/Nato_poster_tbilisi.jpg/640px-Nato_poster_tbili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984" y="1628800"/>
            <a:ext cx="25527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385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Georgian economy</a:t>
            </a:r>
            <a:endParaRPr lang="en-GB" dirty="0"/>
          </a:p>
        </p:txBody>
      </p:sp>
      <p:sp>
        <p:nvSpPr>
          <p:cNvPr id="3" name="Content Placeholder 2"/>
          <p:cNvSpPr>
            <a:spLocks noGrp="1"/>
          </p:cNvSpPr>
          <p:nvPr>
            <p:ph idx="1"/>
          </p:nvPr>
        </p:nvSpPr>
        <p:spPr/>
        <p:txBody>
          <a:bodyPr>
            <a:normAutofit lnSpcReduction="10000"/>
          </a:bodyPr>
          <a:lstStyle/>
          <a:p>
            <a:r>
              <a:rPr lang="en-GB" sz="2400" dirty="0"/>
              <a:t>In 2007 Georgia's real GDP growth rate </a:t>
            </a:r>
            <a:r>
              <a:rPr lang="en-GB" sz="2400" dirty="0" smtClean="0"/>
              <a:t>was 12% (one </a:t>
            </a:r>
            <a:r>
              <a:rPr lang="en-GB" sz="2400" dirty="0"/>
              <a:t>of the fastest growing economies in Eastern </a:t>
            </a:r>
            <a:r>
              <a:rPr lang="en-GB" sz="2400" dirty="0" smtClean="0"/>
              <a:t>Europe)</a:t>
            </a:r>
          </a:p>
          <a:p>
            <a:r>
              <a:rPr lang="en-GB" sz="2400" dirty="0"/>
              <a:t>H</a:t>
            </a:r>
            <a:r>
              <a:rPr lang="en-GB" sz="2400" dirty="0" smtClean="0"/>
              <a:t>igh </a:t>
            </a:r>
            <a:r>
              <a:rPr lang="en-GB" sz="2400" dirty="0"/>
              <a:t>unemployment rate of 12.6</a:t>
            </a:r>
            <a:r>
              <a:rPr lang="en-GB" sz="2400" dirty="0" smtClean="0"/>
              <a:t>%</a:t>
            </a:r>
          </a:p>
          <a:p>
            <a:r>
              <a:rPr lang="en-GB" sz="2400" dirty="0"/>
              <a:t>L</a:t>
            </a:r>
            <a:r>
              <a:rPr lang="en-GB" sz="2400" dirty="0" smtClean="0"/>
              <a:t>ow </a:t>
            </a:r>
            <a:r>
              <a:rPr lang="en-GB" sz="2400" dirty="0"/>
              <a:t>median income compared to </a:t>
            </a:r>
            <a:r>
              <a:rPr lang="en-GB" sz="2400" dirty="0" smtClean="0"/>
              <a:t>European countries (c$200 per month in 2005)</a:t>
            </a:r>
          </a:p>
          <a:p>
            <a:r>
              <a:rPr lang="en-GB" sz="2400" dirty="0" smtClean="0"/>
              <a:t>In 2006 34% of population lived </a:t>
            </a:r>
            <a:r>
              <a:rPr lang="en-GB" sz="2400" dirty="0"/>
              <a:t>below the national poverty </a:t>
            </a:r>
            <a:r>
              <a:rPr lang="en-GB" sz="2400" dirty="0" smtClean="0"/>
              <a:t>line (in 2001, this was 54%) </a:t>
            </a:r>
          </a:p>
          <a:p>
            <a:r>
              <a:rPr lang="en-GB" sz="2400" dirty="0" smtClean="0"/>
              <a:t>Main imports </a:t>
            </a:r>
            <a:r>
              <a:rPr lang="en-GB" sz="2400" dirty="0"/>
              <a:t>are natural gas, oil products, machinery and parts, and transport </a:t>
            </a:r>
            <a:r>
              <a:rPr lang="en-GB" sz="2400" dirty="0" smtClean="0"/>
              <a:t>equipment</a:t>
            </a:r>
          </a:p>
          <a:p>
            <a:r>
              <a:rPr lang="en-GB" sz="2400" dirty="0" smtClean="0"/>
              <a:t>Tourism </a:t>
            </a:r>
            <a:r>
              <a:rPr lang="en-GB" sz="2400" dirty="0"/>
              <a:t>is </a:t>
            </a:r>
            <a:r>
              <a:rPr lang="en-GB" sz="2400" dirty="0" smtClean="0"/>
              <a:t>increasingly </a:t>
            </a:r>
            <a:r>
              <a:rPr lang="en-GB" sz="2400" dirty="0"/>
              <a:t>significant </a:t>
            </a:r>
            <a:r>
              <a:rPr lang="en-GB" sz="2400" dirty="0" smtClean="0"/>
              <a:t> -  about </a:t>
            </a:r>
            <a:r>
              <a:rPr lang="en-GB" sz="2400" dirty="0"/>
              <a:t>a million tourists brought </a:t>
            </a:r>
            <a:r>
              <a:rPr lang="en-GB" sz="2400" dirty="0" smtClean="0"/>
              <a:t>$313m </a:t>
            </a:r>
            <a:r>
              <a:rPr lang="en-GB" sz="2400" dirty="0"/>
              <a:t>to the country in </a:t>
            </a:r>
            <a:r>
              <a:rPr lang="en-GB" sz="2400" dirty="0" smtClean="0"/>
              <a:t>2006</a:t>
            </a:r>
          </a:p>
          <a:p>
            <a:r>
              <a:rPr lang="en-GB" sz="2400" dirty="0" smtClean="0"/>
              <a:t>Four UNESCO </a:t>
            </a:r>
            <a:r>
              <a:rPr lang="en-GB" sz="2400" dirty="0"/>
              <a:t>World Heritage Sites</a:t>
            </a:r>
          </a:p>
        </p:txBody>
      </p:sp>
      <p:sp>
        <p:nvSpPr>
          <p:cNvPr id="4" name="Slide Number Placeholder 3"/>
          <p:cNvSpPr>
            <a:spLocks noGrp="1"/>
          </p:cNvSpPr>
          <p:nvPr>
            <p:ph type="sldNum" sz="quarter" idx="12"/>
          </p:nvPr>
        </p:nvSpPr>
        <p:spPr/>
        <p:txBody>
          <a:bodyPr/>
          <a:lstStyle/>
          <a:p>
            <a:fld id="{A611F0F0-8F67-4C37-9374-B19CB904F515}" type="slidenum">
              <a:rPr lang="en-GB" smtClean="0"/>
              <a:t>8</a:t>
            </a:fld>
            <a:endParaRPr lang="en-GB"/>
          </a:p>
        </p:txBody>
      </p:sp>
    </p:spTree>
    <p:extLst>
      <p:ext uri="{BB962C8B-B14F-4D97-AF65-F5344CB8AC3E}">
        <p14:creationId xmlns:p14="http://schemas.microsoft.com/office/powerpoint/2010/main" val="3779748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Georgian people</a:t>
            </a:r>
            <a:endParaRPr lang="en-GB" dirty="0"/>
          </a:p>
        </p:txBody>
      </p:sp>
      <p:sp>
        <p:nvSpPr>
          <p:cNvPr id="3" name="Content Placeholder 2"/>
          <p:cNvSpPr>
            <a:spLocks noGrp="1"/>
          </p:cNvSpPr>
          <p:nvPr>
            <p:ph idx="1"/>
          </p:nvPr>
        </p:nvSpPr>
        <p:spPr>
          <a:xfrm>
            <a:off x="457200" y="1600200"/>
            <a:ext cx="8435280" cy="4525963"/>
          </a:xfrm>
        </p:spPr>
        <p:txBody>
          <a:bodyPr>
            <a:normAutofit/>
          </a:bodyPr>
          <a:lstStyle/>
          <a:p>
            <a:r>
              <a:rPr lang="en-GB" dirty="0" smtClean="0"/>
              <a:t>c84</a:t>
            </a:r>
            <a:r>
              <a:rPr lang="en-GB" dirty="0"/>
              <a:t>% of </a:t>
            </a:r>
            <a:r>
              <a:rPr lang="en-GB" dirty="0" smtClean="0"/>
              <a:t>the population are ethnic Georgians</a:t>
            </a:r>
          </a:p>
          <a:p>
            <a:r>
              <a:rPr lang="en-GB" dirty="0"/>
              <a:t>Other ethnic groups include </a:t>
            </a:r>
            <a:r>
              <a:rPr lang="en-GB" dirty="0" smtClean="0"/>
              <a:t>Russians, Armenians and Azerbaijanis</a:t>
            </a:r>
          </a:p>
          <a:p>
            <a:r>
              <a:rPr lang="en-GB" dirty="0" smtClean="0"/>
              <a:t>Georgian </a:t>
            </a:r>
            <a:r>
              <a:rPr lang="en-GB" dirty="0"/>
              <a:t>is the </a:t>
            </a:r>
            <a:r>
              <a:rPr lang="en-GB" dirty="0" smtClean="0"/>
              <a:t>first </a:t>
            </a:r>
            <a:r>
              <a:rPr lang="en-GB" dirty="0"/>
              <a:t>language of c</a:t>
            </a:r>
            <a:r>
              <a:rPr lang="en-GB" dirty="0" smtClean="0"/>
              <a:t>71</a:t>
            </a:r>
            <a:r>
              <a:rPr lang="en-GB" dirty="0"/>
              <a:t>% of the </a:t>
            </a:r>
            <a:r>
              <a:rPr lang="en-GB" dirty="0" smtClean="0"/>
              <a:t>population (others include Russian, Armenian and Azerbaijani)</a:t>
            </a:r>
          </a:p>
          <a:p>
            <a:r>
              <a:rPr lang="en-GB" dirty="0"/>
              <a:t>A large majority of Georgia's population </a:t>
            </a:r>
            <a:r>
              <a:rPr lang="en-GB" dirty="0" smtClean="0"/>
              <a:t>practises </a:t>
            </a:r>
            <a:r>
              <a:rPr lang="en-GB" dirty="0"/>
              <a:t>Orthodox Christianity</a:t>
            </a:r>
          </a:p>
        </p:txBody>
      </p:sp>
      <p:sp>
        <p:nvSpPr>
          <p:cNvPr id="4" name="Slide Number Placeholder 3"/>
          <p:cNvSpPr>
            <a:spLocks noGrp="1"/>
          </p:cNvSpPr>
          <p:nvPr>
            <p:ph type="sldNum" sz="quarter" idx="12"/>
          </p:nvPr>
        </p:nvSpPr>
        <p:spPr/>
        <p:txBody>
          <a:bodyPr/>
          <a:lstStyle/>
          <a:p>
            <a:fld id="{A611F0F0-8F67-4C37-9374-B19CB904F515}" type="slidenum">
              <a:rPr lang="en-GB" smtClean="0"/>
              <a:t>9</a:t>
            </a:fld>
            <a:endParaRPr lang="en-GB"/>
          </a:p>
        </p:txBody>
      </p:sp>
    </p:spTree>
    <p:extLst>
      <p:ext uri="{BB962C8B-B14F-4D97-AF65-F5344CB8AC3E}">
        <p14:creationId xmlns:p14="http://schemas.microsoft.com/office/powerpoint/2010/main" val="3365389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6616</TotalTime>
  <Words>4621</Words>
  <Application>Microsoft Office PowerPoint</Application>
  <PresentationFormat>On-screen Show (4:3)</PresentationFormat>
  <Paragraphs>494</Paragraphs>
  <Slides>57</Slides>
  <Notes>34</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Developing Student Career Services in Georgia</vt:lpstr>
      <vt:lpstr>What do you know about Georgia?</vt:lpstr>
      <vt:lpstr>Hopefully more than the NHS!</vt:lpstr>
      <vt:lpstr>PowerPoint Presentation</vt:lpstr>
      <vt:lpstr>4. Who are its nearest neighbours?</vt:lpstr>
      <vt:lpstr>Recent Georgian history</vt:lpstr>
      <vt:lpstr>Recent Georgian history</vt:lpstr>
      <vt:lpstr>Georgian economy</vt:lpstr>
      <vt:lpstr>Georgian people</vt:lpstr>
      <vt:lpstr>Famous Georgians</vt:lpstr>
      <vt:lpstr>Education in Georgia</vt:lpstr>
      <vt:lpstr>Higher education in Georgia</vt:lpstr>
      <vt:lpstr>TEMPUS Project partner institutions</vt:lpstr>
      <vt:lpstr>Project aim and objectives</vt:lpstr>
      <vt:lpstr>Value of the project</vt:lpstr>
      <vt:lpstr>Main outcomes of the project</vt:lpstr>
      <vt:lpstr>1. Georgian Careers Competence Model</vt:lpstr>
      <vt:lpstr>Competencies structure in domains</vt:lpstr>
      <vt:lpstr>Self awareness domain</vt:lpstr>
      <vt:lpstr>Exploring career opportunities</vt:lpstr>
      <vt:lpstr>Career Planning</vt:lpstr>
      <vt:lpstr>Career implementation</vt:lpstr>
      <vt:lpstr>2. Career Management Student Programme</vt:lpstr>
      <vt:lpstr>Learning outcomes</vt:lpstr>
      <vt:lpstr>Course structure</vt:lpstr>
      <vt:lpstr>Course topics</vt:lpstr>
      <vt:lpstr>Assessment</vt:lpstr>
      <vt:lpstr>3. Staff training programme</vt:lpstr>
      <vt:lpstr>Staff training part 1</vt:lpstr>
      <vt:lpstr>Staff training part 2</vt:lpstr>
      <vt:lpstr>Staff training – how to establish &amp; run an HE career unit</vt:lpstr>
      <vt:lpstr>Career unit establishment training</vt:lpstr>
      <vt:lpstr>4. Student Career Management Guide</vt:lpstr>
      <vt:lpstr>Student Career Management Guide</vt:lpstr>
      <vt:lpstr>Student Exercise</vt:lpstr>
      <vt:lpstr>5. Staff Career Management Guide</vt:lpstr>
      <vt:lpstr>5. Staff Career Management Guide</vt:lpstr>
      <vt:lpstr>Session Plan</vt:lpstr>
      <vt:lpstr>Session Plan</vt:lpstr>
      <vt:lpstr>6. Guidelines for Career Education &amp; Information Services</vt:lpstr>
      <vt:lpstr> 6. Guidelines for Career Education &amp; Information Services</vt:lpstr>
      <vt:lpstr>7. National career services website</vt:lpstr>
      <vt:lpstr>Project research data </vt:lpstr>
      <vt:lpstr>Barriers to employment entry:</vt:lpstr>
      <vt:lpstr>Barriers to employment entry:</vt:lpstr>
      <vt:lpstr>In the workplace:</vt:lpstr>
      <vt:lpstr>In the workplace:</vt:lpstr>
      <vt:lpstr>What should be done?</vt:lpstr>
      <vt:lpstr>What HEIs should be doing</vt:lpstr>
      <vt:lpstr>8. National Careers Partnership Initiative - purpose</vt:lpstr>
      <vt:lpstr>8. National Careers Partnership Initiative - priorities</vt:lpstr>
      <vt:lpstr>8. National Careers Partnership Initiative - Board</vt:lpstr>
      <vt:lpstr>Challenges</vt:lpstr>
      <vt:lpstr>Georgian customs &amp; culture</vt:lpstr>
      <vt:lpstr>Toasting</vt:lpstr>
      <vt:lpstr>Georgian wines</vt:lpstr>
      <vt:lpstr>დიდი მადლობა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Assurance within UK HE</dc:title>
  <dc:creator>hackingpaul13</dc:creator>
  <cp:lastModifiedBy>user</cp:lastModifiedBy>
  <cp:revision>361</cp:revision>
  <dcterms:created xsi:type="dcterms:W3CDTF">2013-08-09T14:22:51Z</dcterms:created>
  <dcterms:modified xsi:type="dcterms:W3CDTF">2014-11-05T10:23:54Z</dcterms:modified>
</cp:coreProperties>
</file>